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3" r:id="rId1"/>
    <p:sldMasterId id="2147483684" r:id="rId2"/>
  </p:sldMasterIdLst>
  <p:notesMasterIdLst>
    <p:notesMasterId r:id="rId14"/>
  </p:notesMasterIdLst>
  <p:sldIdLst>
    <p:sldId id="273" r:id="rId3"/>
    <p:sldId id="327" r:id="rId4"/>
    <p:sldId id="325" r:id="rId5"/>
    <p:sldId id="326" r:id="rId6"/>
    <p:sldId id="2129" r:id="rId7"/>
    <p:sldId id="330" r:id="rId8"/>
    <p:sldId id="328" r:id="rId9"/>
    <p:sldId id="331" r:id="rId10"/>
    <p:sldId id="329" r:id="rId11"/>
    <p:sldId id="257" r:id="rId12"/>
    <p:sldId id="332" r:id="rId13"/>
  </p:sldIdLst>
  <p:sldSz cx="9144000" cy="5143500" type="screen16x9"/>
  <p:notesSz cx="6858000" cy="9144000"/>
  <p:embeddedFontLst>
    <p:embeddedFont>
      <p:font typeface="Myanmar Text" panose="020B0502040204020203" pitchFamily="34" charset="0"/>
      <p:regular r:id="rId15"/>
      <p:bold r:id="rId16"/>
    </p:embeddedFont>
    <p:embeddedFont>
      <p:font typeface="Overpass" pitchFamily="2" charset="77"/>
      <p:regular r:id="rId17"/>
      <p:bold r:id="rId18"/>
      <p:italic r:id="rId19"/>
      <p:boldItalic r:id="rId20"/>
    </p:embeddedFont>
    <p:embeddedFont>
      <p:font typeface="Overpass Black" pitchFamily="2" charset="77"/>
      <p:bold r:id="rId21"/>
      <p:italic r:id="rId22"/>
      <p:boldItalic r:id="rId23"/>
    </p:embeddedFont>
    <p:embeddedFont>
      <p:font typeface="Overpass ExtraBold" pitchFamily="2" charset="77"/>
      <p:regular r:id="rId24"/>
      <p:bold r:id="rId25"/>
      <p:italic r:id="rId26"/>
      <p:boldItalic r:id="rId27"/>
    </p:embeddedFont>
    <p:embeddedFont>
      <p:font typeface="Overpass SemiBold" pitchFamily="2" charset="77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02"/>
    <p:restoredTop sz="94830"/>
  </p:normalViewPr>
  <p:slideViewPr>
    <p:cSldViewPr snapToGrid="0">
      <p:cViewPr varScale="1">
        <p:scale>
          <a:sx n="162" d="100"/>
          <a:sy n="162" d="100"/>
        </p:scale>
        <p:origin x="936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0.fntdata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3c51131c3b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23c51131c3b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713f736bb9_1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g2713f736bb9_1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22851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713f736bb9_1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g2713f736bb9_1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95407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713f736bb9_1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g2713f736bb9_1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69307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713f736bb9_1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g2713f736bb9_1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65823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713f736bb9_1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g2713f736bb9_1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2713f736bb9_1_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3" name="Google Shape;243;g2713f736bb9_1_1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4136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/>
          <p:nvPr/>
        </p:nvSpPr>
        <p:spPr>
          <a:xfrm>
            <a:off x="0" y="0"/>
            <a:ext cx="9144000" cy="851700"/>
          </a:xfrm>
          <a:prstGeom prst="rect">
            <a:avLst/>
          </a:prstGeom>
          <a:solidFill>
            <a:srgbClr val="3642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15"/>
          <p:cNvSpPr/>
          <p:nvPr/>
        </p:nvSpPr>
        <p:spPr>
          <a:xfrm>
            <a:off x="0" y="838200"/>
            <a:ext cx="9144000" cy="76200"/>
          </a:xfrm>
          <a:prstGeom prst="rect">
            <a:avLst/>
          </a:prstGeom>
          <a:solidFill>
            <a:srgbClr val="ADF9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62" name="Google Shape;62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47325" y="-100390"/>
            <a:ext cx="1089775" cy="1089775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5"/>
          <p:cNvSpPr txBox="1"/>
          <p:nvPr/>
        </p:nvSpPr>
        <p:spPr>
          <a:xfrm>
            <a:off x="-7925" y="4773875"/>
            <a:ext cx="356100" cy="261300"/>
          </a:xfrm>
          <a:prstGeom prst="rect">
            <a:avLst/>
          </a:prstGeom>
          <a:solidFill>
            <a:srgbClr val="ED51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 sz="1000" b="0" i="0" u="none" strike="noStrike" cap="non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  <p:sp>
        <p:nvSpPr>
          <p:cNvPr id="64" name="Google Shape;64;p15"/>
          <p:cNvSpPr txBox="1">
            <a:spLocks noGrp="1"/>
          </p:cNvSpPr>
          <p:nvPr>
            <p:ph type="title"/>
          </p:nvPr>
        </p:nvSpPr>
        <p:spPr>
          <a:xfrm>
            <a:off x="159300" y="1395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 2">
  <p:cSld name="SECTION_HEADER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1"/>
          <p:cNvSpPr/>
          <p:nvPr/>
        </p:nvSpPr>
        <p:spPr>
          <a:xfrm>
            <a:off x="0" y="0"/>
            <a:ext cx="9144000" cy="812100"/>
          </a:xfrm>
          <a:prstGeom prst="rect">
            <a:avLst/>
          </a:prstGeom>
          <a:solidFill>
            <a:srgbClr val="000000">
              <a:alpha val="16078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21"/>
          <p:cNvSpPr/>
          <p:nvPr/>
        </p:nvSpPr>
        <p:spPr>
          <a:xfrm>
            <a:off x="0" y="812100"/>
            <a:ext cx="9144000" cy="66900"/>
          </a:xfrm>
          <a:prstGeom prst="rect">
            <a:avLst/>
          </a:prstGeom>
          <a:solidFill>
            <a:srgbClr val="000000">
              <a:alpha val="4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21"/>
          <p:cNvSpPr txBox="1"/>
          <p:nvPr/>
        </p:nvSpPr>
        <p:spPr>
          <a:xfrm>
            <a:off x="-7925" y="4773875"/>
            <a:ext cx="356100" cy="261300"/>
          </a:xfrm>
          <a:prstGeom prst="rect">
            <a:avLst/>
          </a:prstGeom>
          <a:solidFill>
            <a:srgbClr val="ED51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 sz="1000" b="0" i="0" u="none" strike="noStrike" cap="non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  <p:sp>
        <p:nvSpPr>
          <p:cNvPr id="91" name="Google Shape;91;p21"/>
          <p:cNvSpPr txBox="1">
            <a:spLocks noGrp="1"/>
          </p:cNvSpPr>
          <p:nvPr>
            <p:ph type="title"/>
          </p:nvPr>
        </p:nvSpPr>
        <p:spPr>
          <a:xfrm>
            <a:off x="311700" y="1904400"/>
            <a:ext cx="3050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9pPr>
          </a:lstStyle>
          <a:p>
            <a:endParaRPr/>
          </a:p>
        </p:txBody>
      </p:sp>
      <p:pic>
        <p:nvPicPr>
          <p:cNvPr id="92" name="Google Shape;92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47325" y="-100390"/>
            <a:ext cx="1089775" cy="108977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15686"/>
              </a:srgbClr>
            </a:outerShdw>
          </a:effectLst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0"/>
          <p:cNvSpPr txBox="1">
            <a:spLocks noGrp="1"/>
          </p:cNvSpPr>
          <p:nvPr>
            <p:ph type="title"/>
          </p:nvPr>
        </p:nvSpPr>
        <p:spPr>
          <a:xfrm>
            <a:off x="311700" y="42059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70707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0707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0707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0707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0707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0707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0707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0707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0707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9pPr>
          </a:lstStyle>
          <a:p>
            <a:endParaRPr/>
          </a:p>
        </p:txBody>
      </p:sp>
      <p:sp>
        <p:nvSpPr>
          <p:cNvPr id="133" name="Google Shape;133;p30"/>
          <p:cNvSpPr/>
          <p:nvPr/>
        </p:nvSpPr>
        <p:spPr>
          <a:xfrm>
            <a:off x="0" y="0"/>
            <a:ext cx="9144000" cy="851700"/>
          </a:xfrm>
          <a:prstGeom prst="rect">
            <a:avLst/>
          </a:prstGeom>
          <a:solidFill>
            <a:srgbClr val="3642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30"/>
          <p:cNvSpPr/>
          <p:nvPr/>
        </p:nvSpPr>
        <p:spPr>
          <a:xfrm>
            <a:off x="0" y="835875"/>
            <a:ext cx="9144000" cy="76200"/>
          </a:xfrm>
          <a:prstGeom prst="rect">
            <a:avLst/>
          </a:prstGeom>
          <a:solidFill>
            <a:srgbClr val="ED51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5" name="Google Shape;135;p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90312" y="835872"/>
            <a:ext cx="2163375" cy="2691025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30"/>
          <p:cNvSpPr txBox="1">
            <a:spLocks noGrp="1"/>
          </p:cNvSpPr>
          <p:nvPr>
            <p:ph type="title" idx="2"/>
          </p:nvPr>
        </p:nvSpPr>
        <p:spPr>
          <a:xfrm>
            <a:off x="311700" y="3352800"/>
            <a:ext cx="8520600" cy="69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707070"/>
                </a:solidFill>
                <a:latin typeface="Overpass"/>
                <a:ea typeface="Overpass"/>
                <a:cs typeface="Overpass"/>
                <a:sym typeface="Overpas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707070"/>
                </a:solidFill>
                <a:latin typeface="Overpass"/>
                <a:ea typeface="Overpass"/>
                <a:cs typeface="Overpass"/>
                <a:sym typeface="Overpas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707070"/>
                </a:solidFill>
                <a:latin typeface="Overpass"/>
                <a:ea typeface="Overpass"/>
                <a:cs typeface="Overpass"/>
                <a:sym typeface="Overpas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707070"/>
                </a:solidFill>
                <a:latin typeface="Overpass"/>
                <a:ea typeface="Overpass"/>
                <a:cs typeface="Overpass"/>
                <a:sym typeface="Overpas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707070"/>
                </a:solidFill>
                <a:latin typeface="Overpass"/>
                <a:ea typeface="Overpass"/>
                <a:cs typeface="Overpass"/>
                <a:sym typeface="Overpas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707070"/>
                </a:solidFill>
                <a:latin typeface="Overpass"/>
                <a:ea typeface="Overpass"/>
                <a:cs typeface="Overpass"/>
                <a:sym typeface="Overpas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707070"/>
                </a:solidFill>
                <a:latin typeface="Overpass"/>
                <a:ea typeface="Overpass"/>
                <a:cs typeface="Overpass"/>
                <a:sym typeface="Overpas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707070"/>
                </a:solidFill>
                <a:latin typeface="Overpass"/>
                <a:ea typeface="Overpass"/>
                <a:cs typeface="Overpass"/>
                <a:sym typeface="Overpas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707070"/>
                </a:solidFill>
                <a:latin typeface="Overpass"/>
                <a:ea typeface="Overpass"/>
                <a:cs typeface="Overpass"/>
                <a:sym typeface="Overpas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 1">
  <p:cSld name="SECTION_HEADER_3_1">
    <p:bg>
      <p:bgPr>
        <a:solidFill>
          <a:srgbClr val="000000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31"/>
          <p:cNvPicPr preferRelativeResize="0"/>
          <p:nvPr/>
        </p:nvPicPr>
        <p:blipFill rotWithShape="1">
          <a:blip r:embed="rId2">
            <a:alphaModFix/>
          </a:blip>
          <a:srcRect t="27645" b="6391"/>
          <a:stretch/>
        </p:blipFill>
        <p:spPr>
          <a:xfrm>
            <a:off x="0" y="0"/>
            <a:ext cx="9172474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0113" y="-87589"/>
            <a:ext cx="1151825" cy="143272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16862"/>
              </a:srgbClr>
            </a:outerShdw>
          </a:effectLst>
        </p:spPr>
      </p:pic>
      <p:sp>
        <p:nvSpPr>
          <p:cNvPr id="140" name="Google Shape;140;p31"/>
          <p:cNvSpPr txBox="1">
            <a:spLocks noGrp="1"/>
          </p:cNvSpPr>
          <p:nvPr>
            <p:ph type="title"/>
          </p:nvPr>
        </p:nvSpPr>
        <p:spPr>
          <a:xfrm>
            <a:off x="157975" y="31798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9pPr>
          </a:lstStyle>
          <a:p>
            <a:endParaRPr/>
          </a:p>
        </p:txBody>
      </p:sp>
      <p:sp>
        <p:nvSpPr>
          <p:cNvPr id="141" name="Google Shape;141;p31"/>
          <p:cNvSpPr txBox="1"/>
          <p:nvPr/>
        </p:nvSpPr>
        <p:spPr>
          <a:xfrm>
            <a:off x="-7925" y="4773875"/>
            <a:ext cx="356100" cy="261300"/>
          </a:xfrm>
          <a:prstGeom prst="rect">
            <a:avLst/>
          </a:prstGeom>
          <a:solidFill>
            <a:srgbClr val="ED51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 sz="1000" b="0" i="0" u="none" strike="noStrike" cap="non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 1 1">
  <p:cSld name="SECTION_HEADER_2_1_1">
    <p:bg>
      <p:bgPr>
        <a:solidFill>
          <a:srgbClr val="000000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32"/>
          <p:cNvPicPr preferRelativeResize="0"/>
          <p:nvPr/>
        </p:nvPicPr>
        <p:blipFill rotWithShape="1">
          <a:blip r:embed="rId2">
            <a:alphaModFix/>
          </a:blip>
          <a:srcRect b="37030"/>
          <a:stretch/>
        </p:blipFill>
        <p:spPr>
          <a:xfrm>
            <a:off x="0" y="0"/>
            <a:ext cx="9144002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32"/>
          <p:cNvSpPr txBox="1">
            <a:spLocks noGrp="1"/>
          </p:cNvSpPr>
          <p:nvPr>
            <p:ph type="title"/>
          </p:nvPr>
        </p:nvSpPr>
        <p:spPr>
          <a:xfrm>
            <a:off x="311700" y="1675800"/>
            <a:ext cx="8520600" cy="572700"/>
          </a:xfrm>
          <a:prstGeom prst="rect">
            <a:avLst/>
          </a:prstGeom>
          <a:noFill/>
          <a:ln>
            <a:noFill/>
          </a:ln>
          <a:effectLst>
            <a:outerShdw blurRad="71438" dist="19050" dir="5400000" algn="bl" rotWithShape="0">
              <a:srgbClr val="FFFFFF">
                <a:alpha val="16862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9pPr>
          </a:lstStyle>
          <a:p>
            <a:endParaRPr/>
          </a:p>
        </p:txBody>
      </p:sp>
      <p:sp>
        <p:nvSpPr>
          <p:cNvPr id="145" name="Google Shape;145;p32"/>
          <p:cNvSpPr txBox="1"/>
          <p:nvPr/>
        </p:nvSpPr>
        <p:spPr>
          <a:xfrm>
            <a:off x="-7925" y="4773875"/>
            <a:ext cx="356100" cy="261300"/>
          </a:xfrm>
          <a:prstGeom prst="rect">
            <a:avLst/>
          </a:prstGeom>
          <a:solidFill>
            <a:srgbClr val="ED51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 sz="1000" b="0" i="0" u="none" strike="noStrike" cap="non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  <p:pic>
        <p:nvPicPr>
          <p:cNvPr id="146" name="Google Shape;146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47325" y="-100390"/>
            <a:ext cx="1089775" cy="108977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 1 2">
  <p:cSld name="SECTION_HEADER_1_1_2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33"/>
          <p:cNvPicPr preferRelativeResize="0"/>
          <p:nvPr/>
        </p:nvPicPr>
        <p:blipFill rotWithShape="1">
          <a:blip r:embed="rId2">
            <a:alphaModFix/>
          </a:blip>
          <a:srcRect l="13530" t="19820" r="53441"/>
          <a:stretch/>
        </p:blipFill>
        <p:spPr>
          <a:xfrm rot="5400000">
            <a:off x="2011673" y="-2011670"/>
            <a:ext cx="5148781" cy="9172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33"/>
          <p:cNvSpPr txBox="1"/>
          <p:nvPr/>
        </p:nvSpPr>
        <p:spPr>
          <a:xfrm>
            <a:off x="-7925" y="4773875"/>
            <a:ext cx="356100" cy="261300"/>
          </a:xfrm>
          <a:prstGeom prst="rect">
            <a:avLst/>
          </a:prstGeom>
          <a:solidFill>
            <a:srgbClr val="ED51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 sz="1000" b="0" i="0" u="none" strike="noStrike" cap="non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  <p:sp>
        <p:nvSpPr>
          <p:cNvPr id="150" name="Google Shape;150;p33"/>
          <p:cNvSpPr txBox="1">
            <a:spLocks noGrp="1"/>
          </p:cNvSpPr>
          <p:nvPr>
            <p:ph type="title"/>
          </p:nvPr>
        </p:nvSpPr>
        <p:spPr>
          <a:xfrm>
            <a:off x="348175" y="2070975"/>
            <a:ext cx="7603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FFFFFF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9pPr>
          </a:lstStyle>
          <a:p>
            <a:endParaRPr/>
          </a:p>
        </p:txBody>
      </p:sp>
      <p:pic>
        <p:nvPicPr>
          <p:cNvPr id="151" name="Google Shape;151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47325" y="-100390"/>
            <a:ext cx="1089775" cy="108977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3921"/>
              </a:srgbClr>
            </a:outerShdw>
          </a:effectLst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4"/>
          <p:cNvSpPr/>
          <p:nvPr/>
        </p:nvSpPr>
        <p:spPr>
          <a:xfrm>
            <a:off x="0" y="0"/>
            <a:ext cx="9144000" cy="851700"/>
          </a:xfrm>
          <a:prstGeom prst="rect">
            <a:avLst/>
          </a:prstGeom>
          <a:solidFill>
            <a:srgbClr val="3642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3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55" name="Google Shape;155;p3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pic>
        <p:nvPicPr>
          <p:cNvPr id="156" name="Google Shape;156;p3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47325" y="-100390"/>
            <a:ext cx="1089775" cy="108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34"/>
          <p:cNvSpPr txBox="1"/>
          <p:nvPr/>
        </p:nvSpPr>
        <p:spPr>
          <a:xfrm>
            <a:off x="-7925" y="4773875"/>
            <a:ext cx="356100" cy="261300"/>
          </a:xfrm>
          <a:prstGeom prst="rect">
            <a:avLst/>
          </a:prstGeom>
          <a:solidFill>
            <a:srgbClr val="ED51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 sz="1000" b="0" i="0" u="none" strike="noStrike" cap="non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  <p:sp>
        <p:nvSpPr>
          <p:cNvPr id="158" name="Google Shape;158;p34"/>
          <p:cNvSpPr/>
          <p:nvPr/>
        </p:nvSpPr>
        <p:spPr>
          <a:xfrm>
            <a:off x="0" y="838200"/>
            <a:ext cx="9144000" cy="76200"/>
          </a:xfrm>
          <a:prstGeom prst="rect">
            <a:avLst/>
          </a:prstGeom>
          <a:solidFill>
            <a:srgbClr val="ADF9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34"/>
          <p:cNvSpPr txBox="1">
            <a:spLocks noGrp="1"/>
          </p:cNvSpPr>
          <p:nvPr>
            <p:ph type="title"/>
          </p:nvPr>
        </p:nvSpPr>
        <p:spPr>
          <a:xfrm>
            <a:off x="159300" y="1395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5"/>
          <p:cNvSpPr/>
          <p:nvPr/>
        </p:nvSpPr>
        <p:spPr>
          <a:xfrm>
            <a:off x="0" y="0"/>
            <a:ext cx="9144000" cy="851700"/>
          </a:xfrm>
          <a:prstGeom prst="rect">
            <a:avLst/>
          </a:prstGeom>
          <a:solidFill>
            <a:srgbClr val="3642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2" name="Google Shape;162;p3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47325" y="-100390"/>
            <a:ext cx="1089775" cy="108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35"/>
          <p:cNvSpPr txBox="1"/>
          <p:nvPr/>
        </p:nvSpPr>
        <p:spPr>
          <a:xfrm>
            <a:off x="-7925" y="4773875"/>
            <a:ext cx="356100" cy="261300"/>
          </a:xfrm>
          <a:prstGeom prst="rect">
            <a:avLst/>
          </a:prstGeom>
          <a:solidFill>
            <a:srgbClr val="ED51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 sz="1000" b="0" i="0" u="none" strike="noStrike" cap="non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  <p:sp>
        <p:nvSpPr>
          <p:cNvPr id="164" name="Google Shape;164;p35"/>
          <p:cNvSpPr/>
          <p:nvPr/>
        </p:nvSpPr>
        <p:spPr>
          <a:xfrm>
            <a:off x="0" y="838200"/>
            <a:ext cx="9144000" cy="76200"/>
          </a:xfrm>
          <a:prstGeom prst="rect">
            <a:avLst/>
          </a:prstGeom>
          <a:solidFill>
            <a:srgbClr val="ADF9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35"/>
          <p:cNvSpPr txBox="1">
            <a:spLocks noGrp="1"/>
          </p:cNvSpPr>
          <p:nvPr>
            <p:ph type="title"/>
          </p:nvPr>
        </p:nvSpPr>
        <p:spPr>
          <a:xfrm>
            <a:off x="159300" y="1395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2">
  <p:cSld name="TITLE_2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●"/>
              <a:defRPr sz="5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○"/>
              <a:defRPr sz="5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■"/>
              <a:defRPr sz="5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●"/>
              <a:defRPr sz="5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○"/>
              <a:defRPr sz="5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■"/>
              <a:defRPr sz="5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●"/>
              <a:defRPr sz="5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○"/>
              <a:defRPr sz="5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■"/>
              <a:defRPr sz="5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8" name="Google Shape;168;p3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9" name="Google Shape;169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TITLE_AND_BODY_1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2" name="Google Shape;172;p3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3" name="Google Shape;173;p3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verpass"/>
              <a:buChar char="●"/>
              <a:defRPr sz="1800" b="0" i="0" u="none" strike="noStrike" cap="none">
                <a:solidFill>
                  <a:schemeClr val="dk2"/>
                </a:solidFill>
                <a:latin typeface="Overpass"/>
                <a:ea typeface="Overpass"/>
                <a:cs typeface="Overpass"/>
                <a:sym typeface="Overpas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verpass"/>
              <a:buChar char="○"/>
              <a:defRPr sz="1400" b="0" i="0" u="none" strike="noStrike" cap="none">
                <a:solidFill>
                  <a:schemeClr val="dk2"/>
                </a:solidFill>
                <a:latin typeface="Overpass"/>
                <a:ea typeface="Overpass"/>
                <a:cs typeface="Overpass"/>
                <a:sym typeface="Overpas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verpass"/>
              <a:buChar char="■"/>
              <a:defRPr sz="1400" b="0" i="0" u="none" strike="noStrike" cap="none">
                <a:solidFill>
                  <a:schemeClr val="dk2"/>
                </a:solidFill>
                <a:latin typeface="Overpass"/>
                <a:ea typeface="Overpass"/>
                <a:cs typeface="Overpass"/>
                <a:sym typeface="Overpas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verpass"/>
              <a:buChar char="●"/>
              <a:defRPr sz="1400" b="0" i="0" u="none" strike="noStrike" cap="none">
                <a:solidFill>
                  <a:schemeClr val="dk2"/>
                </a:solidFill>
                <a:latin typeface="Overpass"/>
                <a:ea typeface="Overpass"/>
                <a:cs typeface="Overpass"/>
                <a:sym typeface="Overpas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verpass"/>
              <a:buChar char="○"/>
              <a:defRPr sz="1400" b="0" i="0" u="none" strike="noStrike" cap="none">
                <a:solidFill>
                  <a:schemeClr val="dk2"/>
                </a:solidFill>
                <a:latin typeface="Overpass"/>
                <a:ea typeface="Overpass"/>
                <a:cs typeface="Overpass"/>
                <a:sym typeface="Overpas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verpass"/>
              <a:buChar char="■"/>
              <a:defRPr sz="1400" b="0" i="0" u="none" strike="noStrike" cap="none">
                <a:solidFill>
                  <a:schemeClr val="dk2"/>
                </a:solidFill>
                <a:latin typeface="Overpass"/>
                <a:ea typeface="Overpass"/>
                <a:cs typeface="Overpass"/>
                <a:sym typeface="Overpas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verpass"/>
              <a:buChar char="●"/>
              <a:defRPr sz="1400" b="0" i="0" u="none" strike="noStrike" cap="none">
                <a:solidFill>
                  <a:schemeClr val="dk2"/>
                </a:solidFill>
                <a:latin typeface="Overpass"/>
                <a:ea typeface="Overpass"/>
                <a:cs typeface="Overpass"/>
                <a:sym typeface="Overpas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verpass"/>
              <a:buChar char="○"/>
              <a:defRPr sz="1400" b="0" i="0" u="none" strike="noStrike" cap="none">
                <a:solidFill>
                  <a:schemeClr val="dk2"/>
                </a:solidFill>
                <a:latin typeface="Overpass"/>
                <a:ea typeface="Overpass"/>
                <a:cs typeface="Overpass"/>
                <a:sym typeface="Overpas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verpass"/>
              <a:buChar char="■"/>
              <a:defRPr sz="1400" b="0" i="0" u="none" strike="noStrike" cap="none">
                <a:solidFill>
                  <a:schemeClr val="dk2"/>
                </a:solidFill>
                <a:latin typeface="Overpass"/>
                <a:ea typeface="Overpass"/>
                <a:cs typeface="Overpass"/>
                <a:sym typeface="Overpas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6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ljsanders@uk.ibm.com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ceph/cb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3"/>
          <p:cNvSpPr txBox="1">
            <a:spLocks noGrp="1"/>
          </p:cNvSpPr>
          <p:nvPr>
            <p:ph type="title"/>
          </p:nvPr>
        </p:nvSpPr>
        <p:spPr>
          <a:xfrm>
            <a:off x="311700" y="1124877"/>
            <a:ext cx="5095872" cy="13559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err="1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Ceph</a:t>
            </a:r>
            <a:r>
              <a:rPr lang="en" b="1" dirty="0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 Performance Evaluation and CBT</a:t>
            </a:r>
            <a:br>
              <a:rPr lang="en" b="1" dirty="0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</a:br>
            <a:r>
              <a:rPr lang="en" b="1" dirty="0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(</a:t>
            </a:r>
            <a:r>
              <a:rPr lang="en" b="1" dirty="0" err="1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Ceph</a:t>
            </a:r>
            <a:r>
              <a:rPr lang="en" b="1" dirty="0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 Benchmarking Tool) </a:t>
            </a:r>
            <a:endParaRPr b="1" dirty="0">
              <a:solidFill>
                <a:srgbClr val="000000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  <p:sp>
        <p:nvSpPr>
          <p:cNvPr id="121" name="Google Shape;121;p23"/>
          <p:cNvSpPr txBox="1">
            <a:spLocks noGrp="1"/>
          </p:cNvSpPr>
          <p:nvPr>
            <p:ph type="title" idx="2"/>
          </p:nvPr>
        </p:nvSpPr>
        <p:spPr>
          <a:xfrm>
            <a:off x="311700" y="3511584"/>
            <a:ext cx="5990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Overpass ExtraBold"/>
                <a:ea typeface="Overpass ExtraBold"/>
                <a:cs typeface="Overpass ExtraBold"/>
                <a:sym typeface="Overpass ExtraBold"/>
              </a:rPr>
              <a:t>Lee Sanders</a:t>
            </a:r>
            <a:br>
              <a:rPr lang="en" dirty="0">
                <a:latin typeface="Overpass ExtraBold"/>
                <a:ea typeface="Overpass ExtraBold"/>
                <a:cs typeface="Overpass ExtraBold"/>
                <a:sym typeface="Overpass ExtraBold"/>
              </a:rPr>
            </a:br>
            <a:r>
              <a:rPr lang="en" dirty="0">
                <a:latin typeface="Overpass ExtraBold"/>
                <a:ea typeface="Overpass ExtraBold"/>
                <a:cs typeface="Overpass ExtraBold"/>
                <a:sym typeface="Overpass ExtraBold"/>
              </a:rPr>
              <a:t>Performance Analyst and Master Inventor</a:t>
            </a:r>
            <a:br>
              <a:rPr lang="en" dirty="0">
                <a:latin typeface="Overpass ExtraBold"/>
                <a:ea typeface="Overpass ExtraBold"/>
                <a:cs typeface="Overpass ExtraBold"/>
                <a:sym typeface="Overpass ExtraBold"/>
              </a:rPr>
            </a:br>
            <a:r>
              <a:rPr lang="en" dirty="0">
                <a:latin typeface="Overpass ExtraBold"/>
                <a:ea typeface="Overpass ExtraBold"/>
                <a:cs typeface="Overpass ExtraBold"/>
                <a:sym typeface="Overpass ExtraBold"/>
              </a:rPr>
              <a:t>IBM Hursley, UK</a:t>
            </a:r>
            <a:br>
              <a:rPr lang="en" dirty="0">
                <a:latin typeface="Overpass ExtraBold"/>
                <a:ea typeface="Overpass ExtraBold"/>
                <a:cs typeface="Overpass ExtraBold"/>
                <a:sym typeface="Overpass ExtraBold"/>
              </a:rPr>
            </a:br>
            <a:br>
              <a:rPr lang="en" dirty="0">
                <a:latin typeface="Overpass ExtraBold"/>
                <a:ea typeface="Overpass ExtraBold"/>
                <a:cs typeface="Overpass ExtraBold"/>
                <a:sym typeface="Overpass ExtraBold"/>
              </a:rPr>
            </a:br>
            <a:r>
              <a:rPr lang="en" dirty="0" err="1">
                <a:latin typeface="Overpass ExtraBold"/>
                <a:ea typeface="Overpass ExtraBold"/>
                <a:cs typeface="Overpass ExtraBold"/>
                <a:sym typeface="Overpass ExtraBold"/>
              </a:rPr>
              <a:t>ljsanders@uk.ibm.com</a:t>
            </a:r>
            <a:br>
              <a:rPr lang="en" dirty="0">
                <a:latin typeface="Overpass ExtraBold"/>
                <a:ea typeface="Overpass ExtraBold"/>
                <a:cs typeface="Overpass ExtraBold"/>
                <a:sym typeface="Overpass ExtraBold"/>
              </a:rPr>
            </a:br>
            <a:br>
              <a:rPr lang="en" dirty="0">
                <a:latin typeface="Overpass ExtraBold"/>
                <a:ea typeface="Overpass ExtraBold"/>
                <a:cs typeface="Overpass ExtraBold"/>
                <a:sym typeface="Overpass ExtraBold"/>
              </a:rPr>
            </a:br>
            <a:endParaRPr dirty="0">
              <a:latin typeface="Overpass ExtraBold"/>
              <a:ea typeface="Overpass ExtraBold"/>
              <a:cs typeface="Overpass ExtraBold"/>
              <a:sym typeface="Overpass Extra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9"/>
          <p:cNvSpPr txBox="1">
            <a:spLocks noGrp="1"/>
          </p:cNvSpPr>
          <p:nvPr>
            <p:ph type="title"/>
          </p:nvPr>
        </p:nvSpPr>
        <p:spPr>
          <a:xfrm>
            <a:off x="159300" y="1395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dirty="0"/>
              <a:t>Vision for CBT</a:t>
            </a:r>
            <a:endParaRPr dirty="0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DA25B52A-552E-15CC-4C8A-81EB7EE57D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624013"/>
            <a:ext cx="8520600" cy="2728342"/>
          </a:xfrm>
        </p:spPr>
        <p:txBody>
          <a:bodyPr/>
          <a:lstStyle/>
          <a:p>
            <a:pPr marL="114300" indent="0">
              <a:buNone/>
            </a:pPr>
            <a:r>
              <a:rPr lang="en-US" sz="1400" dirty="0"/>
              <a:t>Want CBT to generate a standardized report:</a:t>
            </a:r>
          </a:p>
          <a:p>
            <a:r>
              <a:rPr lang="en-US" sz="1400" dirty="0"/>
              <a:t>Standardized Test Methodology that produces comparable results, with comparison tools</a:t>
            </a:r>
          </a:p>
          <a:p>
            <a:r>
              <a:rPr lang="en-US" sz="1400" dirty="0"/>
              <a:t>Simple to use for everybody</a:t>
            </a:r>
          </a:p>
          <a:p>
            <a:r>
              <a:rPr lang="en-US" sz="1400" dirty="0"/>
              <a:t>30+ Hockey stick curves with a defined test order, wide variety of customer like workloads with varying block sizes, sequential vs random, overwrite vs miss. Mixed (16k 70/30/50, 64k 70/30/50).</a:t>
            </a:r>
          </a:p>
          <a:p>
            <a:r>
              <a:rPr lang="en-US" sz="1400" dirty="0"/>
              <a:t>Regression test a </a:t>
            </a:r>
            <a:r>
              <a:rPr lang="en-US" sz="1400" dirty="0">
                <a:solidFill>
                  <a:srgbClr val="FF0000"/>
                </a:solidFill>
              </a:rPr>
              <a:t>build/fix</a:t>
            </a:r>
            <a:r>
              <a:rPr lang="en-US" sz="1400" dirty="0"/>
              <a:t> in 12 to 14 hours.</a:t>
            </a:r>
          </a:p>
          <a:p>
            <a:r>
              <a:rPr lang="en-US" sz="1400" dirty="0"/>
              <a:t>Graphs with CPU utilization included with the throughput as an option to highlight where the bottlenecks could be.</a:t>
            </a:r>
          </a:p>
          <a:p>
            <a:r>
              <a:rPr lang="en-US" sz="1400" dirty="0"/>
              <a:t>Automatically </a:t>
            </a:r>
            <a:r>
              <a:rPr lang="en-US" sz="1400" dirty="0">
                <a:solidFill>
                  <a:srgbClr val="FF0000"/>
                </a:solidFill>
              </a:rPr>
              <a:t>collect configuration details </a:t>
            </a:r>
            <a:r>
              <a:rPr lang="en-US" sz="1400" dirty="0"/>
              <a:t>and include in report.</a:t>
            </a:r>
          </a:p>
          <a:p>
            <a:r>
              <a:rPr lang="en-US" sz="1400" dirty="0"/>
              <a:t>Generate graphs with Histograms to show latency extremities (enabled via YAML).</a:t>
            </a:r>
          </a:p>
          <a:p>
            <a:r>
              <a:rPr lang="en-US" sz="1400" dirty="0"/>
              <a:t>Code profiling enablement for identifying code bottlenecks, flag via YAML.</a:t>
            </a:r>
          </a:p>
          <a:p>
            <a:r>
              <a:rPr lang="en-US" sz="1400" dirty="0">
                <a:solidFill>
                  <a:srgbClr val="FF0000"/>
                </a:solidFill>
              </a:rPr>
              <a:t>Upload reports to a </a:t>
            </a:r>
            <a:r>
              <a:rPr lang="en-US" sz="1400" dirty="0" err="1">
                <a:solidFill>
                  <a:srgbClr val="FF0000"/>
                </a:solidFill>
              </a:rPr>
              <a:t>Github</a:t>
            </a:r>
            <a:r>
              <a:rPr lang="en-US" sz="1400" dirty="0">
                <a:solidFill>
                  <a:srgbClr val="FF0000"/>
                </a:solidFill>
              </a:rPr>
              <a:t> repo for everyone to see. (useful for customer </a:t>
            </a:r>
            <a:r>
              <a:rPr lang="en-US" sz="1400" dirty="0" err="1">
                <a:solidFill>
                  <a:srgbClr val="FF0000"/>
                </a:solidFill>
              </a:rPr>
              <a:t>sizings</a:t>
            </a:r>
            <a:r>
              <a:rPr lang="en-US" sz="1400" dirty="0">
                <a:solidFill>
                  <a:srgbClr val="FF0000"/>
                </a:solidFill>
              </a:rPr>
              <a:t>!).</a:t>
            </a:r>
          </a:p>
          <a:p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F82BCF0B-EE24-FB70-CF43-B2E25A2F84D1}"/>
              </a:ext>
            </a:extLst>
          </p:cNvPr>
          <p:cNvSpPr txBox="1">
            <a:spLocks/>
          </p:cNvSpPr>
          <p:nvPr/>
        </p:nvSpPr>
        <p:spPr>
          <a:xfrm>
            <a:off x="274092" y="1051790"/>
            <a:ext cx="8716228" cy="780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verpass"/>
              <a:buChar char="●"/>
              <a:defRPr sz="1800" b="0" i="0" u="none" strike="noStrike" cap="none">
                <a:solidFill>
                  <a:schemeClr val="dk2"/>
                </a:solidFill>
                <a:latin typeface="Overpass"/>
                <a:ea typeface="Overpass"/>
                <a:cs typeface="Overpass"/>
                <a:sym typeface="Overpas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verpass"/>
              <a:buChar char="○"/>
              <a:defRPr sz="1400" b="0" i="0" u="none" strike="noStrike" cap="none">
                <a:solidFill>
                  <a:schemeClr val="dk2"/>
                </a:solidFill>
                <a:latin typeface="Overpass"/>
                <a:ea typeface="Overpass"/>
                <a:cs typeface="Overpass"/>
                <a:sym typeface="Overpas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verpass"/>
              <a:buChar char="■"/>
              <a:defRPr sz="1400" b="0" i="0" u="none" strike="noStrike" cap="none">
                <a:solidFill>
                  <a:schemeClr val="dk2"/>
                </a:solidFill>
                <a:latin typeface="Overpass"/>
                <a:ea typeface="Overpass"/>
                <a:cs typeface="Overpass"/>
                <a:sym typeface="Overpas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verpass"/>
              <a:buChar char="●"/>
              <a:defRPr sz="1400" b="0" i="0" u="none" strike="noStrike" cap="none">
                <a:solidFill>
                  <a:schemeClr val="dk2"/>
                </a:solidFill>
                <a:latin typeface="Overpass"/>
                <a:ea typeface="Overpass"/>
                <a:cs typeface="Overpass"/>
                <a:sym typeface="Overpas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verpass"/>
              <a:buChar char="○"/>
              <a:defRPr sz="1400" b="0" i="0" u="none" strike="noStrike" cap="none">
                <a:solidFill>
                  <a:schemeClr val="dk2"/>
                </a:solidFill>
                <a:latin typeface="Overpass"/>
                <a:ea typeface="Overpass"/>
                <a:cs typeface="Overpass"/>
                <a:sym typeface="Overpas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verpass"/>
              <a:buChar char="■"/>
              <a:defRPr sz="1400" b="0" i="0" u="none" strike="noStrike" cap="none">
                <a:solidFill>
                  <a:schemeClr val="dk2"/>
                </a:solidFill>
                <a:latin typeface="Overpass"/>
                <a:ea typeface="Overpass"/>
                <a:cs typeface="Overpass"/>
                <a:sym typeface="Overpas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verpass"/>
              <a:buChar char="●"/>
              <a:defRPr sz="1400" b="0" i="0" u="none" strike="noStrike" cap="none">
                <a:solidFill>
                  <a:schemeClr val="dk2"/>
                </a:solidFill>
                <a:latin typeface="Overpass"/>
                <a:ea typeface="Overpass"/>
                <a:cs typeface="Overpass"/>
                <a:sym typeface="Overpas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verpass"/>
              <a:buChar char="○"/>
              <a:defRPr sz="1400" b="0" i="0" u="none" strike="noStrike" cap="none">
                <a:solidFill>
                  <a:schemeClr val="dk2"/>
                </a:solidFill>
                <a:latin typeface="Overpass"/>
                <a:ea typeface="Overpass"/>
                <a:cs typeface="Overpass"/>
                <a:sym typeface="Overpas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verpass"/>
              <a:buChar char="■"/>
              <a:defRPr sz="1400" b="0" i="0" u="none" strike="noStrike" cap="none">
                <a:solidFill>
                  <a:schemeClr val="dk2"/>
                </a:solidFill>
                <a:latin typeface="Overpass"/>
                <a:ea typeface="Overpass"/>
                <a:cs typeface="Overpass"/>
                <a:sym typeface="Overpass"/>
              </a:defRPr>
            </a:lvl9pPr>
          </a:lstStyle>
          <a:p>
            <a:pPr marL="114300" indent="0">
              <a:buFont typeface="Overpass"/>
              <a:buNone/>
            </a:pPr>
            <a:r>
              <a:rPr lang="en-US" sz="1400" dirty="0"/>
              <a:t>CBT needs updating for current generations of </a:t>
            </a:r>
            <a:r>
              <a:rPr lang="en-US" sz="1400" dirty="0" err="1"/>
              <a:t>Ceph</a:t>
            </a:r>
            <a:endParaRPr lang="en-US" sz="1400" dirty="0"/>
          </a:p>
          <a:p>
            <a:r>
              <a:rPr lang="en-US" sz="1400" dirty="0"/>
              <a:t>Doesn’t support </a:t>
            </a:r>
            <a:r>
              <a:rPr lang="en-US" sz="1400" dirty="0" err="1"/>
              <a:t>cephadm</a:t>
            </a:r>
            <a:r>
              <a:rPr lang="en-US" sz="1400" dirty="0"/>
              <a:t>, in fact it doesn’t use </a:t>
            </a:r>
            <a:r>
              <a:rPr lang="en-US" sz="1400" dirty="0" err="1"/>
              <a:t>vstart</a:t>
            </a:r>
            <a:r>
              <a:rPr lang="en-US" sz="1400" dirty="0"/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51"/>
          <p:cNvSpPr txBox="1">
            <a:spLocks noGrp="1"/>
          </p:cNvSpPr>
          <p:nvPr>
            <p:ph type="title"/>
          </p:nvPr>
        </p:nvSpPr>
        <p:spPr>
          <a:xfrm>
            <a:off x="240754" y="1108242"/>
            <a:ext cx="4867273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dirty="0"/>
              <a:t>Thank you for listening!</a:t>
            </a:r>
            <a:br>
              <a:rPr lang="en-GB" dirty="0"/>
            </a:br>
            <a:br>
              <a:rPr lang="en-GB" dirty="0"/>
            </a:br>
            <a:r>
              <a:rPr lang="en-GB" dirty="0"/>
              <a:t>Come and see me if you have any questions and comments!</a:t>
            </a:r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90A58C-4303-AAC9-E880-6C9764AA86B7}"/>
              </a:ext>
            </a:extLst>
          </p:cNvPr>
          <p:cNvSpPr txBox="1"/>
          <p:nvPr/>
        </p:nvSpPr>
        <p:spPr>
          <a:xfrm>
            <a:off x="295200" y="3778177"/>
            <a:ext cx="19992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ljsanders@uk.ibm.com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6AE43A-32FB-32DA-095C-7B575B7570DF}"/>
              </a:ext>
            </a:extLst>
          </p:cNvPr>
          <p:cNvSpPr txBox="1"/>
          <p:nvPr/>
        </p:nvSpPr>
        <p:spPr>
          <a:xfrm>
            <a:off x="295200" y="3537752"/>
            <a:ext cx="11993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Lee Sanders</a:t>
            </a:r>
          </a:p>
        </p:txBody>
      </p:sp>
    </p:spTree>
    <p:extLst>
      <p:ext uri="{BB962C8B-B14F-4D97-AF65-F5344CB8AC3E}">
        <p14:creationId xmlns:p14="http://schemas.microsoft.com/office/powerpoint/2010/main" val="301524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9"/>
          <p:cNvSpPr txBox="1">
            <a:spLocks noGrp="1"/>
          </p:cNvSpPr>
          <p:nvPr>
            <p:ph type="title"/>
          </p:nvPr>
        </p:nvSpPr>
        <p:spPr>
          <a:xfrm>
            <a:off x="159300" y="1395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dirty="0"/>
              <a:t>CBT – </a:t>
            </a:r>
            <a:r>
              <a:rPr lang="en-GB" dirty="0" err="1"/>
              <a:t>Ceph</a:t>
            </a:r>
            <a:r>
              <a:rPr lang="en-GB" dirty="0"/>
              <a:t> Benchmarking Tool</a:t>
            </a:r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71A873-23F8-B3E6-1B2E-53024379A15F}"/>
              </a:ext>
            </a:extLst>
          </p:cNvPr>
          <p:cNvSpPr txBox="1"/>
          <p:nvPr/>
        </p:nvSpPr>
        <p:spPr>
          <a:xfrm>
            <a:off x="173421" y="1158766"/>
            <a:ext cx="8634095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Available at: </a:t>
            </a:r>
            <a:r>
              <a:rPr lang="en-US" dirty="0">
                <a:hlinkClick r:id="rId3"/>
              </a:rPr>
              <a:t>https://github.com/ceph/cbt</a:t>
            </a:r>
            <a:endParaRPr lang="en-US" dirty="0"/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Intention is to have a standardized performance evaluation suite which generates deterministic results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Users create a YAML file defining the </a:t>
            </a:r>
            <a:r>
              <a:rPr lang="en-US" dirty="0" err="1"/>
              <a:t>Ceph</a:t>
            </a:r>
            <a:r>
              <a:rPr lang="en-US" dirty="0"/>
              <a:t> Configuration, Workload.</a:t>
            </a:r>
          </a:p>
          <a:p>
            <a:pPr marL="285750" lvl="3" indent="-285750">
              <a:buFont typeface="Arial" panose="020B0604020202020204" pitchFamily="34" charset="0"/>
              <a:buChar char="•"/>
            </a:pPr>
            <a:r>
              <a:rPr lang="en-US" dirty="0"/>
              <a:t>Will automatically create the </a:t>
            </a:r>
            <a:r>
              <a:rPr lang="en-US" dirty="0" err="1"/>
              <a:t>Ceph</a:t>
            </a:r>
            <a:r>
              <a:rPr lang="en-US" dirty="0"/>
              <a:t> configuration for you, do IO then generate data.</a:t>
            </a:r>
          </a:p>
          <a:p>
            <a:pPr marL="285750" lvl="3" indent="-285750">
              <a:buFont typeface="Arial" panose="020B0604020202020204" pitchFamily="34" charset="0"/>
              <a:buChar char="•"/>
            </a:pPr>
            <a:r>
              <a:rPr lang="en-US" dirty="0"/>
              <a:t>Uses PDSH to fan out FIO/</a:t>
            </a:r>
            <a:r>
              <a:rPr lang="en-US" dirty="0" err="1"/>
              <a:t>Ceph</a:t>
            </a:r>
            <a:r>
              <a:rPr lang="en-US" dirty="0"/>
              <a:t> commands to all </a:t>
            </a:r>
            <a:r>
              <a:rPr lang="en-US" dirty="0" err="1"/>
              <a:t>Ceph</a:t>
            </a:r>
            <a:r>
              <a:rPr lang="en-US" dirty="0"/>
              <a:t> nodes.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Based on FIO – Industry Standard IO </a:t>
            </a:r>
            <a:r>
              <a:rPr lang="en-US" dirty="0" err="1"/>
              <a:t>Exercisor</a:t>
            </a:r>
            <a:r>
              <a:rPr lang="en-US" dirty="0"/>
              <a:t> used by clients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Lets you create plug-in’s, </a:t>
            </a:r>
            <a:r>
              <a:rPr lang="en-US" dirty="0" err="1"/>
              <a:t>eg.</a:t>
            </a:r>
            <a:r>
              <a:rPr lang="en-US" dirty="0"/>
              <a:t> </a:t>
            </a:r>
            <a:r>
              <a:rPr lang="en-US" dirty="0" err="1"/>
              <a:t>librbd</a:t>
            </a:r>
            <a:r>
              <a:rPr lang="en-US" dirty="0"/>
              <a:t> plug in.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Pulls together all the data from all nodes. Uses </a:t>
            </a:r>
            <a:r>
              <a:rPr lang="en-US" dirty="0" err="1"/>
              <a:t>collectl</a:t>
            </a:r>
            <a:r>
              <a:rPr lang="en-US" dirty="0"/>
              <a:t> to fetch node specific statistics (</a:t>
            </a:r>
            <a:r>
              <a:rPr lang="en-US" dirty="0" err="1"/>
              <a:t>eg.CPU</a:t>
            </a:r>
            <a:r>
              <a:rPr lang="en-US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Post processing tool – </a:t>
            </a:r>
            <a:r>
              <a:rPr lang="en-US" dirty="0" err="1">
                <a:solidFill>
                  <a:srgbClr val="FF0000"/>
                </a:solidFill>
              </a:rPr>
              <a:t>fio</a:t>
            </a:r>
            <a:r>
              <a:rPr lang="en-US" dirty="0">
                <a:solidFill>
                  <a:srgbClr val="FF0000"/>
                </a:solidFill>
              </a:rPr>
              <a:t>-plot-</a:t>
            </a:r>
            <a:r>
              <a:rPr lang="en-US" dirty="0" err="1">
                <a:solidFill>
                  <a:srgbClr val="FF0000"/>
                </a:solidFill>
              </a:rPr>
              <a:t>stats.py</a:t>
            </a:r>
            <a:r>
              <a:rPr lang="en-US" dirty="0">
                <a:solidFill>
                  <a:srgbClr val="FF0000"/>
                </a:solidFill>
              </a:rPr>
              <a:t> in tools/</a:t>
            </a:r>
            <a:r>
              <a:rPr lang="en-US" dirty="0" err="1">
                <a:solidFill>
                  <a:srgbClr val="FF0000"/>
                </a:solidFill>
              </a:rPr>
              <a:t>fio_visualize_data</a:t>
            </a:r>
            <a:r>
              <a:rPr lang="en-US" dirty="0">
                <a:solidFill>
                  <a:srgbClr val="FF0000"/>
                </a:solidFill>
              </a:rPr>
              <a:t>/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Crimson add on to pull out crimson stats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Goal of CBT is to have consistent and repeatable methodology to performance evaluation</a:t>
            </a:r>
          </a:p>
          <a:p>
            <a:endParaRPr lang="en-US" dirty="0"/>
          </a:p>
          <a:p>
            <a:r>
              <a:rPr lang="en-US" dirty="0"/>
              <a:t>A number of limitations with the tool which I’ll highlight on the next slides mostly to do with post processing.</a:t>
            </a:r>
          </a:p>
        </p:txBody>
      </p:sp>
    </p:spTree>
    <p:extLst>
      <p:ext uri="{BB962C8B-B14F-4D97-AF65-F5344CB8AC3E}">
        <p14:creationId xmlns:p14="http://schemas.microsoft.com/office/powerpoint/2010/main" val="303787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9"/>
          <p:cNvSpPr txBox="1">
            <a:spLocks noGrp="1"/>
          </p:cNvSpPr>
          <p:nvPr>
            <p:ph type="title"/>
          </p:nvPr>
        </p:nvSpPr>
        <p:spPr>
          <a:xfrm>
            <a:off x="159300" y="1395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dirty="0"/>
              <a:t>Current CBT Implementation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7460810-8F8D-3191-8B9D-5F841BB00B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497" y="901132"/>
            <a:ext cx="3539359" cy="26545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D319091-D219-188F-53FD-399D4F083C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300" y="1024760"/>
            <a:ext cx="3458886" cy="25308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91D00D6-6A2D-9843-5610-166E04EF068A}"/>
              </a:ext>
            </a:extLst>
          </p:cNvPr>
          <p:cNvSpPr txBox="1"/>
          <p:nvPr/>
        </p:nvSpPr>
        <p:spPr>
          <a:xfrm>
            <a:off x="748861" y="3996559"/>
            <a:ext cx="764627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4k random writes – 3 RBD Images</a:t>
            </a:r>
          </a:p>
          <a:p>
            <a:r>
              <a:rPr lang="en-US" dirty="0"/>
              <a:t>FIO generates lots of files per volume.</a:t>
            </a:r>
          </a:p>
          <a:p>
            <a:r>
              <a:rPr lang="en-US" dirty="0"/>
              <a:t>Limited by post processing tool – </a:t>
            </a:r>
            <a:r>
              <a:rPr lang="en-US" dirty="0">
                <a:solidFill>
                  <a:srgbClr val="FF0000"/>
                </a:solidFill>
              </a:rPr>
              <a:t>in </a:t>
            </a:r>
            <a:r>
              <a:rPr lang="en-US" b="1" dirty="0" err="1">
                <a:solidFill>
                  <a:srgbClr val="FF0000"/>
                </a:solidFill>
              </a:rPr>
              <a:t>cbt</a:t>
            </a:r>
            <a:r>
              <a:rPr lang="en-US" b="1" dirty="0">
                <a:solidFill>
                  <a:srgbClr val="FF0000"/>
                </a:solidFill>
              </a:rPr>
              <a:t>/tools/</a:t>
            </a:r>
            <a:r>
              <a:rPr lang="en-US" b="1" dirty="0" err="1">
                <a:solidFill>
                  <a:srgbClr val="FF0000"/>
                </a:solidFill>
              </a:rPr>
              <a:t>fio_visualize_data</a:t>
            </a:r>
            <a:r>
              <a:rPr lang="en-US" b="1" dirty="0">
                <a:solidFill>
                  <a:srgbClr val="FF0000"/>
                </a:solidFill>
              </a:rPr>
              <a:t>/</a:t>
            </a:r>
            <a:r>
              <a:rPr lang="en-US" b="1" dirty="0" err="1">
                <a:solidFill>
                  <a:srgbClr val="FF0000"/>
                </a:solidFill>
              </a:rPr>
              <a:t>fio</a:t>
            </a:r>
            <a:r>
              <a:rPr lang="en-US" b="1" dirty="0">
                <a:solidFill>
                  <a:srgbClr val="FF0000"/>
                </a:solidFill>
              </a:rPr>
              <a:t>-plot-</a:t>
            </a:r>
            <a:r>
              <a:rPr lang="en-US" b="1" dirty="0" err="1">
                <a:solidFill>
                  <a:srgbClr val="FF0000"/>
                </a:solidFill>
              </a:rPr>
              <a:t>stats.py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85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9"/>
          <p:cNvSpPr txBox="1">
            <a:spLocks noGrp="1"/>
          </p:cNvSpPr>
          <p:nvPr>
            <p:ph type="title"/>
          </p:nvPr>
        </p:nvSpPr>
        <p:spPr>
          <a:xfrm>
            <a:off x="159300" y="1395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dirty="0"/>
              <a:t>Current CBT Implementation</a:t>
            </a:r>
            <a:endParaRPr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978249-BCA0-9524-7285-81A747CE82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366" y="993700"/>
            <a:ext cx="3852112" cy="30107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EE2C8C7-D8A1-0C26-90A3-AFE0B273AC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5079" y="993700"/>
            <a:ext cx="3894130" cy="30107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1E148D-AC03-D38E-A7CA-07C02BFCE888}"/>
              </a:ext>
            </a:extLst>
          </p:cNvPr>
          <p:cNvSpPr txBox="1"/>
          <p:nvPr/>
        </p:nvSpPr>
        <p:spPr>
          <a:xfrm>
            <a:off x="676184" y="3844513"/>
            <a:ext cx="7069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Issues: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You can view performance over time – but restricted to per volume. More interested in system totals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No IOPs graphs - Bandwidth = IOPS * IO size. Interested in IOPS if &lt; 64k,  Bandwidth for 32k+ IOs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68104F-5D18-359F-708B-D18BF6597265}"/>
              </a:ext>
            </a:extLst>
          </p:cNvPr>
          <p:cNvSpPr txBox="1"/>
          <p:nvPr/>
        </p:nvSpPr>
        <p:spPr>
          <a:xfrm>
            <a:off x="1887853" y="4607123"/>
            <a:ext cx="55455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Again – limitation of the post processing tool – </a:t>
            </a:r>
            <a:r>
              <a:rPr lang="en-US" dirty="0" err="1">
                <a:solidFill>
                  <a:srgbClr val="FF0000"/>
                </a:solidFill>
              </a:rPr>
              <a:t>fio_plot_stats.py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303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9"/>
          <p:cNvSpPr txBox="1">
            <a:spLocks noGrp="1"/>
          </p:cNvSpPr>
          <p:nvPr>
            <p:ph type="title"/>
          </p:nvPr>
        </p:nvSpPr>
        <p:spPr>
          <a:xfrm>
            <a:off x="159300" y="1395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dirty="0"/>
              <a:t>How to read response time curves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A0A41A-A21C-22DF-09F2-CDEEDD8A53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1366" y="1529831"/>
            <a:ext cx="4388640" cy="276387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8518503-0411-3191-2361-CC70B64C7958}"/>
              </a:ext>
            </a:extLst>
          </p:cNvPr>
          <p:cNvSpPr txBox="1"/>
          <p:nvPr/>
        </p:nvSpPr>
        <p:spPr>
          <a:xfrm>
            <a:off x="159299" y="1764142"/>
            <a:ext cx="170925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Myanmar Text" panose="020B0502040204020203" pitchFamily="34" charset="0"/>
                <a:cs typeface="Myanmar Text" panose="020B0502040204020203" pitchFamily="34" charset="0"/>
              </a:rPr>
              <a:t>This point shows a host application will witness average IO response times of 400 microseconds when the throughput is </a:t>
            </a:r>
          </a:p>
          <a:p>
            <a:r>
              <a:rPr lang="en-US" sz="1200" dirty="0">
                <a:latin typeface="Myanmar Text" panose="020B0502040204020203" pitchFamily="34" charset="0"/>
                <a:cs typeface="Myanmar Text" panose="020B0502040204020203" pitchFamily="34" charset="0"/>
              </a:rPr>
              <a:t>1 Million IO/sec</a:t>
            </a:r>
          </a:p>
          <a:p>
            <a:endParaRPr lang="en-US" sz="1600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2D2A8E8-5259-1F97-D3BB-5ADB5A249614}"/>
              </a:ext>
            </a:extLst>
          </p:cNvPr>
          <p:cNvCxnSpPr>
            <a:cxnSpLocks/>
          </p:cNvCxnSpPr>
          <p:nvPr/>
        </p:nvCxnSpPr>
        <p:spPr>
          <a:xfrm>
            <a:off x="1594927" y="1883350"/>
            <a:ext cx="2611890" cy="1440295"/>
          </a:xfrm>
          <a:prstGeom prst="straightConnector1">
            <a:avLst/>
          </a:prstGeom>
          <a:ln w="34925">
            <a:solidFill>
              <a:srgbClr val="00B0F0"/>
            </a:solidFill>
            <a:prstDash val="sysDash"/>
            <a:headEnd type="triangl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5F6DAA66-7209-3FAA-C938-F2D6A9F77208}"/>
              </a:ext>
            </a:extLst>
          </p:cNvPr>
          <p:cNvSpPr txBox="1"/>
          <p:nvPr/>
        </p:nvSpPr>
        <p:spPr>
          <a:xfrm>
            <a:off x="6777907" y="1143771"/>
            <a:ext cx="220679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Each data point on the curve</a:t>
            </a:r>
          </a:p>
          <a:p>
            <a:r>
              <a:rPr lang="en-US" sz="1200" dirty="0"/>
              <a:t>Represents a set of measured data: it’s the </a:t>
            </a:r>
            <a:r>
              <a:rPr lang="en-US" sz="1200" u="sng" dirty="0"/>
              <a:t>average response time (latency) over at least a 3-minute period</a:t>
            </a:r>
            <a:r>
              <a:rPr lang="en-US" sz="1200" dirty="0"/>
              <a:t> of data collection at a constant IO load.</a:t>
            </a:r>
          </a:p>
          <a:p>
            <a:endParaRPr lang="en-US" sz="1200" dirty="0"/>
          </a:p>
          <a:p>
            <a:r>
              <a:rPr lang="en-US" sz="1200" dirty="0"/>
              <a:t>Response times include the switch/network overheads, they are times seen by an application on a server.</a:t>
            </a:r>
          </a:p>
          <a:p>
            <a:endParaRPr lang="en-US" sz="1200" dirty="0"/>
          </a:p>
          <a:p>
            <a:r>
              <a:rPr lang="en-US" sz="1200" dirty="0"/>
              <a:t>All performance shown in this presentation represents steady-state, achievable and repeatable performance (not a “lab special” burst).</a:t>
            </a:r>
          </a:p>
          <a:p>
            <a:endParaRPr lang="en-US" sz="12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758FEEA-FCEE-7374-3F06-E3266859A007}"/>
              </a:ext>
            </a:extLst>
          </p:cNvPr>
          <p:cNvSpPr/>
          <p:nvPr/>
        </p:nvSpPr>
        <p:spPr>
          <a:xfrm>
            <a:off x="4253286" y="3323645"/>
            <a:ext cx="310831" cy="336863"/>
          </a:xfrm>
          <a:prstGeom prst="ellipse">
            <a:avLst/>
          </a:prstGeom>
          <a:noFill/>
          <a:ln w="3810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57C4C53-69BD-B614-3B39-CEA6A3D8D95F}"/>
              </a:ext>
            </a:extLst>
          </p:cNvPr>
          <p:cNvSpPr/>
          <p:nvPr/>
        </p:nvSpPr>
        <p:spPr>
          <a:xfrm>
            <a:off x="5542724" y="2822713"/>
            <a:ext cx="229924" cy="270344"/>
          </a:xfrm>
          <a:prstGeom prst="ellipse">
            <a:avLst/>
          </a:prstGeom>
          <a:noFill/>
          <a:ln w="3810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EDF4F01-EBBA-332D-7C86-4ABEBF6836F0}"/>
              </a:ext>
            </a:extLst>
          </p:cNvPr>
          <p:cNvCxnSpPr>
            <a:cxnSpLocks/>
            <a:stCxn id="15" idx="6"/>
          </p:cNvCxnSpPr>
          <p:nvPr/>
        </p:nvCxnSpPr>
        <p:spPr>
          <a:xfrm flipV="1">
            <a:off x="5772648" y="1517590"/>
            <a:ext cx="1040733" cy="1440295"/>
          </a:xfrm>
          <a:prstGeom prst="straightConnector1">
            <a:avLst/>
          </a:prstGeom>
          <a:ln w="34925">
            <a:solidFill>
              <a:srgbClr val="00B0F0"/>
            </a:solidFill>
            <a:prstDash val="sysDash"/>
            <a:headEnd type="triangl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F86D8F68-7879-8E9C-2583-0A3DC915CA13}"/>
              </a:ext>
            </a:extLst>
          </p:cNvPr>
          <p:cNvSpPr txBox="1"/>
          <p:nvPr/>
        </p:nvSpPr>
        <p:spPr>
          <a:xfrm>
            <a:off x="159299" y="3188414"/>
            <a:ext cx="185244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Important to put system into steady-state by pre-loading the system with data in a client like fashion. Typically randomized.</a:t>
            </a:r>
          </a:p>
        </p:txBody>
      </p:sp>
    </p:spTree>
    <p:extLst>
      <p:ext uri="{BB962C8B-B14F-4D97-AF65-F5344CB8AC3E}">
        <p14:creationId xmlns:p14="http://schemas.microsoft.com/office/powerpoint/2010/main" val="398187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06E48C6-3159-4FCF-C821-9A1EB94305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005250"/>
            <a:ext cx="8520600" cy="3416400"/>
          </a:xfrm>
        </p:spPr>
        <p:txBody>
          <a:bodyPr/>
          <a:lstStyle/>
          <a:p>
            <a:r>
              <a:rPr lang="en-US" sz="1400" dirty="0"/>
              <a:t>Not necessarily interested in MAX IOPS, Max bandwidth, unless you are interested in system limits -  typically only useful for marketing type material.</a:t>
            </a:r>
          </a:p>
          <a:p>
            <a:r>
              <a:rPr lang="en-US" sz="1400" dirty="0"/>
              <a:t>Interested in total performance of all images being exercised.</a:t>
            </a:r>
          </a:p>
          <a:p>
            <a:r>
              <a:rPr lang="en-US" sz="1400" dirty="0"/>
              <a:t>More interesting to draw a curve of as throughput increases, how it affects latency</a:t>
            </a:r>
          </a:p>
          <a:p>
            <a:r>
              <a:rPr lang="en-US" sz="1400" dirty="0"/>
              <a:t>Most users operate no higher than around 70% of a curve.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7D1CB0A-7C2D-5CB5-3876-F6DDA17BF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Evaluation Basics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CDF8CE-4970-2D39-9D99-92D9C321954F}"/>
              </a:ext>
            </a:extLst>
          </p:cNvPr>
          <p:cNvSpPr txBox="1"/>
          <p:nvPr/>
        </p:nvSpPr>
        <p:spPr>
          <a:xfrm>
            <a:off x="644593" y="4665821"/>
            <a:ext cx="46105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Improving YAML format to allow better ordering of tests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7C0369-C39C-C7D5-6073-51A271E3A9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057" y="2372656"/>
            <a:ext cx="2762122" cy="20554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F6B5BB-6F2B-70D3-4CC3-2FD4381D48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0242" y="2372656"/>
            <a:ext cx="2763414" cy="2048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819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06E48C6-3159-4FCF-C821-9A1EB94305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078" y="934305"/>
            <a:ext cx="8520600" cy="3416400"/>
          </a:xfrm>
        </p:spPr>
        <p:txBody>
          <a:bodyPr/>
          <a:lstStyle/>
          <a:p>
            <a:r>
              <a:rPr lang="en-US" sz="1400" dirty="0"/>
              <a:t>Interested in average vs maximum latency</a:t>
            </a:r>
          </a:p>
          <a:p>
            <a:r>
              <a:rPr lang="en-US" sz="1400" dirty="0"/>
              <a:t>Interested in the worst case latency – particularly during events</a:t>
            </a:r>
          </a:p>
          <a:p>
            <a:r>
              <a:rPr lang="en-US" sz="1400" dirty="0"/>
              <a:t>Users prefer consistent performance than spikey.</a:t>
            </a:r>
          </a:p>
          <a:p>
            <a:r>
              <a:rPr lang="en-US" sz="1400" dirty="0"/>
              <a:t>Note: Time interval on X-axis can mask latency.</a:t>
            </a:r>
          </a:p>
          <a:p>
            <a:pPr marL="114300" indent="0">
              <a:buNone/>
            </a:pPr>
            <a:endParaRPr lang="en-US" sz="1400" dirty="0"/>
          </a:p>
          <a:p>
            <a:pPr marL="114300" indent="0">
              <a:buNone/>
            </a:pPr>
            <a:endParaRPr lang="en-US" sz="1400" dirty="0"/>
          </a:p>
          <a:p>
            <a:pPr marL="114300" indent="0">
              <a:buNone/>
            </a:pPr>
            <a:endParaRPr lang="en-US" sz="1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7D1CB0A-7C2D-5CB5-3876-F6DDA17BF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Evaluation Basics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82DCA1-2132-CFB3-7F57-4633BCB429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300" y="2160200"/>
            <a:ext cx="4229262" cy="23488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395BDB6-0076-A4C1-2CAC-F237345899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160092"/>
            <a:ext cx="4350471" cy="2348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829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06E48C6-3159-4FCF-C821-9A1EB94305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195" y="918729"/>
            <a:ext cx="8520600" cy="3416400"/>
          </a:xfrm>
        </p:spPr>
        <p:txBody>
          <a:bodyPr/>
          <a:lstStyle/>
          <a:p>
            <a:r>
              <a:rPr lang="en-US" sz="1400" dirty="0"/>
              <a:t>Interested in average vs maximum latency</a:t>
            </a:r>
          </a:p>
          <a:p>
            <a:r>
              <a:rPr lang="en-US" sz="1400" dirty="0"/>
              <a:t>Interested in the worst case latency – particularly during events</a:t>
            </a:r>
          </a:p>
          <a:p>
            <a:r>
              <a:rPr lang="en-US" sz="1400" dirty="0"/>
              <a:t>Users prefer consistent performance than spikey.</a:t>
            </a:r>
          </a:p>
          <a:p>
            <a:r>
              <a:rPr lang="en-US" sz="1400" dirty="0"/>
              <a:t>Note: Y-Axis range can mask latency variations/max</a:t>
            </a:r>
          </a:p>
          <a:p>
            <a:pPr marL="114300" indent="0">
              <a:buNone/>
            </a:pPr>
            <a:endParaRPr lang="en-US" sz="1400" dirty="0"/>
          </a:p>
          <a:p>
            <a:pPr marL="114300" indent="0">
              <a:buNone/>
            </a:pPr>
            <a:endParaRPr lang="en-US" sz="1400" dirty="0"/>
          </a:p>
          <a:p>
            <a:pPr marL="114300" indent="0">
              <a:buNone/>
            </a:pPr>
            <a:endParaRPr lang="en-US" sz="1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7D1CB0A-7C2D-5CB5-3876-F6DDA17BF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Evaluation Basics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E52625-9F7A-6B5C-DFAB-6737024257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517" y="2005731"/>
            <a:ext cx="6361386" cy="3130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043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B02AEC5-8058-B5B7-845E-BB2F45AC3E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7120" y="930107"/>
            <a:ext cx="8769238" cy="3416400"/>
          </a:xfrm>
        </p:spPr>
        <p:txBody>
          <a:bodyPr/>
          <a:lstStyle/>
          <a:p>
            <a:pPr marL="114300" indent="0">
              <a:buNone/>
            </a:pPr>
            <a:r>
              <a:rPr lang="en-US" sz="1400" dirty="0"/>
              <a:t>Some variance is possible – 5 to 10% to be expected.</a:t>
            </a:r>
          </a:p>
          <a:p>
            <a:pPr marL="114300" indent="0">
              <a:buNone/>
            </a:pPr>
            <a:br>
              <a:rPr lang="en-US" sz="1400" dirty="0"/>
            </a:br>
            <a:r>
              <a:rPr lang="en-US" sz="1400" dirty="0"/>
              <a:t>Performance is only comparable between systems if:</a:t>
            </a:r>
          </a:p>
          <a:p>
            <a:r>
              <a:rPr lang="en-US" sz="1400" dirty="0"/>
              <a:t>Consistent and Repeatable</a:t>
            </a:r>
          </a:p>
          <a:p>
            <a:r>
              <a:rPr lang="en-US" sz="1400" dirty="0"/>
              <a:t>Same number of nodes</a:t>
            </a:r>
          </a:p>
          <a:p>
            <a:r>
              <a:rPr lang="en-US" sz="1400" dirty="0"/>
              <a:t>Same CPU speed/cores, PCI Generation</a:t>
            </a:r>
          </a:p>
          <a:p>
            <a:r>
              <a:rPr lang="en-US" sz="1400" dirty="0"/>
              <a:t>Same number of OSDs</a:t>
            </a:r>
          </a:p>
          <a:p>
            <a:r>
              <a:rPr lang="en-US" sz="1400" dirty="0"/>
              <a:t>Same class of OSDs </a:t>
            </a:r>
            <a:r>
              <a:rPr lang="en-US" sz="1400" dirty="0" err="1"/>
              <a:t>eg.</a:t>
            </a:r>
            <a:r>
              <a:rPr lang="en-US" sz="1400" dirty="0"/>
              <a:t> TLC, QLC, MLC, SLC Flash, 7200/10k/15k RPM HDD</a:t>
            </a:r>
          </a:p>
          <a:p>
            <a:r>
              <a:rPr lang="en-US" sz="1400" dirty="0"/>
              <a:t>Same number of ports including speed of ports.</a:t>
            </a:r>
          </a:p>
          <a:p>
            <a:r>
              <a:rPr lang="en-US" sz="1400" dirty="0"/>
              <a:t>Same workload, read vs write, IO size, sequential vs random, overwrite vs miss</a:t>
            </a:r>
          </a:p>
          <a:p>
            <a:r>
              <a:rPr lang="en-US" sz="1400" dirty="0"/>
              <a:t>Same way the test was set up  inc. prefill/preconditioning/fill capacity of storage</a:t>
            </a:r>
          </a:p>
          <a:p>
            <a:r>
              <a:rPr lang="en-US" sz="1400" dirty="0"/>
              <a:t>Same test order</a:t>
            </a:r>
          </a:p>
          <a:p>
            <a:r>
              <a:rPr lang="en-US" sz="1400" dirty="0"/>
              <a:t>Volume sizes/block working set size can have an impact: Small volumes/ranges can trigger overwrites vs misses.</a:t>
            </a:r>
          </a:p>
          <a:p>
            <a:pPr marL="114300" indent="0">
              <a:buNone/>
            </a:pPr>
            <a:endParaRPr lang="en-US" sz="1400" dirty="0"/>
          </a:p>
          <a:p>
            <a:pPr>
              <a:lnSpc>
                <a:spcPct val="14000"/>
              </a:lnSpc>
            </a:pPr>
            <a:r>
              <a:rPr lang="en-US" sz="1400" dirty="0">
                <a:solidFill>
                  <a:srgbClr val="FF0000"/>
                </a:solidFill>
              </a:rPr>
              <a:t>Same environmental factors:</a:t>
            </a:r>
            <a:endParaRPr lang="en-US" sz="1400" dirty="0"/>
          </a:p>
          <a:p>
            <a:pPr lvl="1">
              <a:lnSpc>
                <a:spcPct val="14000"/>
              </a:lnSpc>
            </a:pPr>
            <a:r>
              <a:rPr lang="en-US" dirty="0">
                <a:solidFill>
                  <a:srgbClr val="FF0000"/>
                </a:solidFill>
              </a:rPr>
              <a:t>Gotchas: backfill/garbage collection/peering in progress/initialization in progress</a:t>
            </a:r>
          </a:p>
          <a:p>
            <a:pPr>
              <a:lnSpc>
                <a:spcPct val="14000"/>
              </a:lnSpc>
            </a:pPr>
            <a:endParaRPr lang="en-US" dirty="0">
              <a:solidFill>
                <a:srgbClr val="FF0000"/>
              </a:solidFill>
            </a:endParaRPr>
          </a:p>
          <a:p>
            <a:pPr>
              <a:lnSpc>
                <a:spcPct val="14000"/>
              </a:lnSpc>
            </a:pPr>
            <a:endParaRPr lang="en-US" dirty="0">
              <a:solidFill>
                <a:srgbClr val="FF0000"/>
              </a:solidFill>
            </a:endParaRPr>
          </a:p>
          <a:p>
            <a:pPr>
              <a:lnSpc>
                <a:spcPct val="14000"/>
              </a:lnSpc>
            </a:pPr>
            <a:endParaRPr lang="en-US" dirty="0">
              <a:solidFill>
                <a:srgbClr val="FF0000"/>
              </a:solidFill>
            </a:endParaRPr>
          </a:p>
          <a:p>
            <a:pPr>
              <a:lnSpc>
                <a:spcPct val="14000"/>
              </a:lnSpc>
            </a:pPr>
            <a:endParaRPr lang="en-US" dirty="0">
              <a:solidFill>
                <a:srgbClr val="FF0000"/>
              </a:solidFill>
            </a:endParaRPr>
          </a:p>
          <a:p>
            <a:pPr>
              <a:lnSpc>
                <a:spcPct val="14000"/>
              </a:lnSpc>
            </a:pPr>
            <a:endParaRPr lang="en-US" dirty="0">
              <a:solidFill>
                <a:srgbClr val="FF0000"/>
              </a:solidFill>
            </a:endParaRPr>
          </a:p>
          <a:p>
            <a:pPr marL="114300" indent="0">
              <a:lnSpc>
                <a:spcPct val="14000"/>
              </a:lnSpc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C7C293E-6F02-3956-C5D6-1CF0F9656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Comparisons</a:t>
            </a:r>
          </a:p>
        </p:txBody>
      </p:sp>
    </p:spTree>
    <p:extLst>
      <p:ext uri="{BB962C8B-B14F-4D97-AF65-F5344CB8AC3E}">
        <p14:creationId xmlns:p14="http://schemas.microsoft.com/office/powerpoint/2010/main" val="2151739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928</Words>
  <Application>Microsoft Macintosh PowerPoint</Application>
  <PresentationFormat>On-screen Show (16:9)</PresentationFormat>
  <Paragraphs>90</Paragraphs>
  <Slides>11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Overpass ExtraBold</vt:lpstr>
      <vt:lpstr>Overpass SemiBold</vt:lpstr>
      <vt:lpstr>Overpass Black</vt:lpstr>
      <vt:lpstr>Overpass</vt:lpstr>
      <vt:lpstr>Myanmar Text</vt:lpstr>
      <vt:lpstr>Arial</vt:lpstr>
      <vt:lpstr>Simple Light</vt:lpstr>
      <vt:lpstr>Simple Light</vt:lpstr>
      <vt:lpstr>Ceph Performance Evaluation and CBT (Ceph Benchmarking Tool) </vt:lpstr>
      <vt:lpstr>CBT – Ceph Benchmarking Tool</vt:lpstr>
      <vt:lpstr>Current CBT Implementation</vt:lpstr>
      <vt:lpstr>Current CBT Implementation</vt:lpstr>
      <vt:lpstr>How to read response time curves</vt:lpstr>
      <vt:lpstr>Performance Evaluation Basics</vt:lpstr>
      <vt:lpstr>Performance Evaluation Basics</vt:lpstr>
      <vt:lpstr>Performance Evaluation Basics</vt:lpstr>
      <vt:lpstr>Performance Comparisons</vt:lpstr>
      <vt:lpstr>Vision for CBT</vt:lpstr>
      <vt:lpstr>Thank you for listening!  Come and see me if you have any questions and comments!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Lee Sanders</cp:lastModifiedBy>
  <cp:revision>27</cp:revision>
  <dcterms:modified xsi:type="dcterms:W3CDTF">2024-07-11T10:12:56Z</dcterms:modified>
</cp:coreProperties>
</file>