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  <p:sldMasterId id="2147483684" r:id="rId2"/>
  </p:sldMasterIdLst>
  <p:notesMasterIdLst>
    <p:notesMasterId r:id="rId29"/>
  </p:notesMasterIdLst>
  <p:sldIdLst>
    <p:sldId id="256" r:id="rId3"/>
    <p:sldId id="257" r:id="rId4"/>
    <p:sldId id="295" r:id="rId5"/>
    <p:sldId id="289" r:id="rId6"/>
    <p:sldId id="273" r:id="rId7"/>
    <p:sldId id="274" r:id="rId8"/>
    <p:sldId id="277" r:id="rId9"/>
    <p:sldId id="278" r:id="rId10"/>
    <p:sldId id="275" r:id="rId11"/>
    <p:sldId id="276" r:id="rId12"/>
    <p:sldId id="288" r:id="rId13"/>
    <p:sldId id="279" r:id="rId14"/>
    <p:sldId id="280" r:id="rId15"/>
    <p:sldId id="290" r:id="rId16"/>
    <p:sldId id="291" r:id="rId17"/>
    <p:sldId id="292" r:id="rId18"/>
    <p:sldId id="293" r:id="rId19"/>
    <p:sldId id="287" r:id="rId20"/>
    <p:sldId id="281" r:id="rId21"/>
    <p:sldId id="282" r:id="rId22"/>
    <p:sldId id="284" r:id="rId23"/>
    <p:sldId id="283" r:id="rId24"/>
    <p:sldId id="285" r:id="rId25"/>
    <p:sldId id="286" r:id="rId26"/>
    <p:sldId id="258" r:id="rId27"/>
    <p:sldId id="261" r:id="rId28"/>
  </p:sldIdLst>
  <p:sldSz cx="9144000" cy="5143500" type="screen16x9"/>
  <p:notesSz cx="6858000" cy="9144000"/>
  <p:embeddedFontLst>
    <p:embeddedFont>
      <p:font typeface="Overpass" pitchFamily="2" charset="77"/>
      <p:regular r:id="rId30"/>
      <p:bold r:id="rId31"/>
      <p:italic r:id="rId32"/>
      <p:boldItalic r:id="rId33"/>
    </p:embeddedFont>
    <p:embeddedFont>
      <p:font typeface="Overpass Black" pitchFamily="2" charset="77"/>
      <p:bold r:id="rId34"/>
      <p:italic r:id="rId35"/>
      <p:boldItalic r:id="rId36"/>
    </p:embeddedFont>
    <p:embeddedFont>
      <p:font typeface="Overpass SemiBold" pitchFamily="2" charset="77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CAEC"/>
    <a:srgbClr val="457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161" d="100"/>
          <a:sy n="161" d="100"/>
        </p:scale>
        <p:origin x="784" y="2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0.fntdata"/><Relationship Id="rId21" Type="http://schemas.openxmlformats.org/officeDocument/2006/relationships/slide" Target="slides/slide19.xml"/><Relationship Id="rId34" Type="http://schemas.openxmlformats.org/officeDocument/2006/relationships/font" Target="fonts/font5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7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2.fntdata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4.fntdata"/><Relationship Id="rId38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713f736bb9_1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g2713f736bb9_1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11822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713f736bb9_1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g2713f736bb9_1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92223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168544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92774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10589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804298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396030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231732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713f736bb9_1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3" name="Google Shape;223;g2713f736bb9_1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92550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1627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941830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276285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490839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368812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250608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713f736bb9_1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g2713f736bb9_1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713f736bb9_1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g2713f736bb9_1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24464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713f736bb9_1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8" name="Google Shape;238;g2713f736bb9_1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8466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42677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8687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04860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78693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0976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_1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>
            <a:spLocks noGrp="1"/>
          </p:cNvSpPr>
          <p:nvPr>
            <p:ph type="title"/>
          </p:nvPr>
        </p:nvSpPr>
        <p:spPr>
          <a:xfrm>
            <a:off x="3000425" y="3224425"/>
            <a:ext cx="5990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  <p:sp>
        <p:nvSpPr>
          <p:cNvPr id="54" name="Google Shape;54;p14"/>
          <p:cNvSpPr/>
          <p:nvPr/>
        </p:nvSpPr>
        <p:spPr>
          <a:xfrm>
            <a:off x="0" y="0"/>
            <a:ext cx="9144000" cy="851700"/>
          </a:xfrm>
          <a:prstGeom prst="rect">
            <a:avLst/>
          </a:prstGeom>
          <a:solidFill>
            <a:srgbClr val="364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4"/>
          <p:cNvSpPr/>
          <p:nvPr/>
        </p:nvSpPr>
        <p:spPr>
          <a:xfrm>
            <a:off x="0" y="835875"/>
            <a:ext cx="9144000" cy="762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" name="Google Shape;56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7037" y="1514922"/>
            <a:ext cx="2163375" cy="269102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4"/>
          <p:cNvSpPr txBox="1">
            <a:spLocks noGrp="1"/>
          </p:cNvSpPr>
          <p:nvPr>
            <p:ph type="title" idx="2"/>
          </p:nvPr>
        </p:nvSpPr>
        <p:spPr>
          <a:xfrm>
            <a:off x="2906575" y="1972350"/>
            <a:ext cx="6084000" cy="6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/>
          <p:nvPr/>
        </p:nvSpPr>
        <p:spPr>
          <a:xfrm>
            <a:off x="0" y="0"/>
            <a:ext cx="9144000" cy="851700"/>
          </a:xfrm>
          <a:prstGeom prst="rect">
            <a:avLst/>
          </a:prstGeom>
          <a:solidFill>
            <a:srgbClr val="364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5"/>
          <p:cNvSpPr/>
          <p:nvPr/>
        </p:nvSpPr>
        <p:spPr>
          <a:xfrm>
            <a:off x="0" y="838200"/>
            <a:ext cx="9144000" cy="76200"/>
          </a:xfrm>
          <a:prstGeom prst="rect">
            <a:avLst/>
          </a:prstGeom>
          <a:solidFill>
            <a:srgbClr val="ADF9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62" name="Google Shape;62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47325" y="-100390"/>
            <a:ext cx="1089775" cy="108977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5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64" name="Google Shape;64;p15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67" name="Google Shape;67;p16"/>
          <p:cNvSpPr txBox="1">
            <a:spLocks noGrp="1"/>
          </p:cNvSpPr>
          <p:nvPr>
            <p:ph type="title"/>
          </p:nvPr>
        </p:nvSpPr>
        <p:spPr>
          <a:xfrm>
            <a:off x="958975" y="4259725"/>
            <a:ext cx="7603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ADF9FD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9pPr>
          </a:lstStyle>
          <a:p>
            <a:endParaRPr/>
          </a:p>
        </p:txBody>
      </p:sp>
      <p:pic>
        <p:nvPicPr>
          <p:cNvPr id="68" name="Google Shape;6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7325" y="-100390"/>
            <a:ext cx="1089775" cy="108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 1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81" name="Google Shape;81;p19"/>
          <p:cNvSpPr txBox="1">
            <a:spLocks noGrp="1"/>
          </p:cNvSpPr>
          <p:nvPr>
            <p:ph type="title"/>
          </p:nvPr>
        </p:nvSpPr>
        <p:spPr>
          <a:xfrm>
            <a:off x="1006725" y="1325450"/>
            <a:ext cx="7603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202020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202020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202020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202020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202020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202020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202020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202020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202020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9pPr>
          </a:lstStyle>
          <a:p>
            <a:endParaRPr/>
          </a:p>
        </p:txBody>
      </p:sp>
      <p:pic>
        <p:nvPicPr>
          <p:cNvPr id="82" name="Google Shape;82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7325" y="-100390"/>
            <a:ext cx="1089775" cy="108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 1">
  <p:cSld name="SECTION_HEADER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100" name="Google Shape;100;p23"/>
          <p:cNvSpPr txBox="1">
            <a:spLocks noGrp="1"/>
          </p:cNvSpPr>
          <p:nvPr>
            <p:ph type="title"/>
          </p:nvPr>
        </p:nvSpPr>
        <p:spPr>
          <a:xfrm>
            <a:off x="1273725" y="4462475"/>
            <a:ext cx="7603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9pPr>
          </a:lstStyle>
          <a:p>
            <a:endParaRPr/>
          </a:p>
        </p:txBody>
      </p:sp>
      <p:pic>
        <p:nvPicPr>
          <p:cNvPr id="101" name="Google Shape;101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7325" y="-100390"/>
            <a:ext cx="1089775" cy="10897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3921"/>
              </a:srgbClr>
            </a:outerShdw>
          </a:effectLst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 1 1">
  <p:cSld name="SECTION_HEADER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4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104" name="Google Shape;104;p24"/>
          <p:cNvSpPr txBox="1">
            <a:spLocks noGrp="1"/>
          </p:cNvSpPr>
          <p:nvPr>
            <p:ph type="title"/>
          </p:nvPr>
        </p:nvSpPr>
        <p:spPr>
          <a:xfrm>
            <a:off x="1273725" y="4462475"/>
            <a:ext cx="7603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lt2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9pPr>
          </a:lstStyle>
          <a:p>
            <a:endParaRPr/>
          </a:p>
        </p:txBody>
      </p:sp>
      <p:pic>
        <p:nvPicPr>
          <p:cNvPr id="105" name="Google Shape;105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7325" y="-100390"/>
            <a:ext cx="1089775" cy="108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 1 2">
  <p:cSld name="SECTION_HEADER_3_1_2">
    <p:bg>
      <p:bgPr>
        <a:solidFill>
          <a:srgbClr val="000000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6"/>
          <p:cNvPicPr preferRelativeResize="0"/>
          <p:nvPr/>
        </p:nvPicPr>
        <p:blipFill rotWithShape="1">
          <a:blip r:embed="rId2">
            <a:alphaModFix/>
          </a:blip>
          <a:srcRect t="27645" b="6391"/>
          <a:stretch/>
        </p:blipFill>
        <p:spPr>
          <a:xfrm>
            <a:off x="0" y="0"/>
            <a:ext cx="9172474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6"/>
          <p:cNvSpPr txBox="1">
            <a:spLocks noGrp="1"/>
          </p:cNvSpPr>
          <p:nvPr>
            <p:ph type="title"/>
          </p:nvPr>
        </p:nvSpPr>
        <p:spPr>
          <a:xfrm>
            <a:off x="157975" y="31798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  <p:sp>
        <p:nvSpPr>
          <p:cNvPr id="114" name="Google Shape;114;p26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pic>
        <p:nvPicPr>
          <p:cNvPr id="115" name="Google Shape;115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7325" y="-100390"/>
            <a:ext cx="1089775" cy="10897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2745"/>
              </a:srgbClr>
            </a:outerShdw>
          </a:effectLst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0"/>
          <p:cNvSpPr txBox="1">
            <a:spLocks noGrp="1"/>
          </p:cNvSpPr>
          <p:nvPr>
            <p:ph type="title"/>
          </p:nvPr>
        </p:nvSpPr>
        <p:spPr>
          <a:xfrm>
            <a:off x="311700" y="4205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  <p:sp>
        <p:nvSpPr>
          <p:cNvPr id="133" name="Google Shape;133;p30"/>
          <p:cNvSpPr/>
          <p:nvPr/>
        </p:nvSpPr>
        <p:spPr>
          <a:xfrm>
            <a:off x="0" y="0"/>
            <a:ext cx="9144000" cy="851700"/>
          </a:xfrm>
          <a:prstGeom prst="rect">
            <a:avLst/>
          </a:prstGeom>
          <a:solidFill>
            <a:srgbClr val="364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30"/>
          <p:cNvSpPr/>
          <p:nvPr/>
        </p:nvSpPr>
        <p:spPr>
          <a:xfrm>
            <a:off x="0" y="835875"/>
            <a:ext cx="9144000" cy="762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" name="Google Shape;135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90312" y="835872"/>
            <a:ext cx="2163375" cy="2691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30"/>
          <p:cNvSpPr txBox="1">
            <a:spLocks noGrp="1"/>
          </p:cNvSpPr>
          <p:nvPr>
            <p:ph type="title" idx="2"/>
          </p:nvPr>
        </p:nvSpPr>
        <p:spPr>
          <a:xfrm>
            <a:off x="311700" y="3352800"/>
            <a:ext cx="8520600" cy="6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 1">
  <p:cSld name="SECTION_HEADER_3_1">
    <p:bg>
      <p:bgPr>
        <a:solidFill>
          <a:srgbClr val="000000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31"/>
          <p:cNvPicPr preferRelativeResize="0"/>
          <p:nvPr/>
        </p:nvPicPr>
        <p:blipFill rotWithShape="1">
          <a:blip r:embed="rId2">
            <a:alphaModFix/>
          </a:blip>
          <a:srcRect t="27645" b="6391"/>
          <a:stretch/>
        </p:blipFill>
        <p:spPr>
          <a:xfrm>
            <a:off x="0" y="0"/>
            <a:ext cx="917247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0113" y="-87589"/>
            <a:ext cx="1151825" cy="14327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16862"/>
              </a:srgbClr>
            </a:outerShdw>
          </a:effectLst>
        </p:spPr>
      </p:pic>
      <p:sp>
        <p:nvSpPr>
          <p:cNvPr id="140" name="Google Shape;140;p31"/>
          <p:cNvSpPr txBox="1">
            <a:spLocks noGrp="1"/>
          </p:cNvSpPr>
          <p:nvPr>
            <p:ph type="title"/>
          </p:nvPr>
        </p:nvSpPr>
        <p:spPr>
          <a:xfrm>
            <a:off x="157975" y="31798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  <p:sp>
        <p:nvSpPr>
          <p:cNvPr id="141" name="Google Shape;141;p31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 1 1">
  <p:cSld name="SECTION_HEADER_2_1_1">
    <p:bg>
      <p:bgPr>
        <a:solidFill>
          <a:srgbClr val="000000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32"/>
          <p:cNvPicPr preferRelativeResize="0"/>
          <p:nvPr/>
        </p:nvPicPr>
        <p:blipFill rotWithShape="1">
          <a:blip r:embed="rId2">
            <a:alphaModFix/>
          </a:blip>
          <a:srcRect b="37030"/>
          <a:stretch/>
        </p:blipFill>
        <p:spPr>
          <a:xfrm>
            <a:off x="0" y="0"/>
            <a:ext cx="9144002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32"/>
          <p:cNvSpPr txBox="1">
            <a:spLocks noGrp="1"/>
          </p:cNvSpPr>
          <p:nvPr>
            <p:ph type="title"/>
          </p:nvPr>
        </p:nvSpPr>
        <p:spPr>
          <a:xfrm>
            <a:off x="311700" y="1675800"/>
            <a:ext cx="8520600" cy="572700"/>
          </a:xfrm>
          <a:prstGeom prst="rect">
            <a:avLst/>
          </a:prstGeom>
          <a:noFill/>
          <a:ln>
            <a:noFill/>
          </a:ln>
          <a:effectLst>
            <a:outerShdw blurRad="71438" dist="19050" dir="5400000" algn="bl" rotWithShape="0">
              <a:srgbClr val="FFFFFF">
                <a:alpha val="16862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  <p:sp>
        <p:nvSpPr>
          <p:cNvPr id="145" name="Google Shape;145;p32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pic>
        <p:nvPicPr>
          <p:cNvPr id="146" name="Google Shape;146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7325" y="-100390"/>
            <a:ext cx="1089775" cy="10897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 1 2">
  <p:cSld name="SECTION_HEADER_1_1_2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33"/>
          <p:cNvPicPr preferRelativeResize="0"/>
          <p:nvPr/>
        </p:nvPicPr>
        <p:blipFill rotWithShape="1">
          <a:blip r:embed="rId2">
            <a:alphaModFix/>
          </a:blip>
          <a:srcRect l="13530" t="19820" r="53441"/>
          <a:stretch/>
        </p:blipFill>
        <p:spPr>
          <a:xfrm rot="5400000">
            <a:off x="2011673" y="-2011670"/>
            <a:ext cx="5148781" cy="9172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33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150" name="Google Shape;150;p33"/>
          <p:cNvSpPr txBox="1">
            <a:spLocks noGrp="1"/>
          </p:cNvSpPr>
          <p:nvPr>
            <p:ph type="title"/>
          </p:nvPr>
        </p:nvSpPr>
        <p:spPr>
          <a:xfrm>
            <a:off x="348175" y="2070975"/>
            <a:ext cx="7603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9pPr>
          </a:lstStyle>
          <a:p>
            <a:endParaRPr/>
          </a:p>
        </p:txBody>
      </p:sp>
      <p:pic>
        <p:nvPicPr>
          <p:cNvPr id="151" name="Google Shape;151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7325" y="-100390"/>
            <a:ext cx="1089775" cy="10897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3921"/>
              </a:srgbClr>
            </a:outerShdw>
          </a:effectLst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4"/>
          <p:cNvSpPr/>
          <p:nvPr/>
        </p:nvSpPr>
        <p:spPr>
          <a:xfrm>
            <a:off x="0" y="0"/>
            <a:ext cx="9144000" cy="851700"/>
          </a:xfrm>
          <a:prstGeom prst="rect">
            <a:avLst/>
          </a:prstGeom>
          <a:solidFill>
            <a:srgbClr val="364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55" name="Google Shape;155;p3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pic>
        <p:nvPicPr>
          <p:cNvPr id="156" name="Google Shape;156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47325" y="-100390"/>
            <a:ext cx="1089775" cy="108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4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158" name="Google Shape;158;p34"/>
          <p:cNvSpPr/>
          <p:nvPr/>
        </p:nvSpPr>
        <p:spPr>
          <a:xfrm>
            <a:off x="0" y="838200"/>
            <a:ext cx="9144000" cy="76200"/>
          </a:xfrm>
          <a:prstGeom prst="rect">
            <a:avLst/>
          </a:prstGeom>
          <a:solidFill>
            <a:srgbClr val="ADF9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34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5"/>
          <p:cNvSpPr/>
          <p:nvPr/>
        </p:nvSpPr>
        <p:spPr>
          <a:xfrm>
            <a:off x="0" y="0"/>
            <a:ext cx="9144000" cy="851700"/>
          </a:xfrm>
          <a:prstGeom prst="rect">
            <a:avLst/>
          </a:prstGeom>
          <a:solidFill>
            <a:srgbClr val="364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47325" y="-100390"/>
            <a:ext cx="1089775" cy="108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35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164" name="Google Shape;164;p35"/>
          <p:cNvSpPr/>
          <p:nvPr/>
        </p:nvSpPr>
        <p:spPr>
          <a:xfrm>
            <a:off x="0" y="838200"/>
            <a:ext cx="9144000" cy="76200"/>
          </a:xfrm>
          <a:prstGeom prst="rect">
            <a:avLst/>
          </a:prstGeom>
          <a:solidFill>
            <a:srgbClr val="ADF9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35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>
  <p:cSld name="TITLE_2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●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○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■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●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○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■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●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○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■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8" name="Google Shape;168;p3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9" name="Google Shape;169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_AND_BODY_1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2" name="Google Shape;172;p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3" name="Google Shape;173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verpass"/>
              <a:buChar char="●"/>
              <a:defRPr sz="18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○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■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●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○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■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●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○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verpass"/>
              <a:buChar char="■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4" r:id="rId4"/>
    <p:sldLayoutId id="2147483668" r:id="rId5"/>
    <p:sldLayoutId id="2147483669" r:id="rId6"/>
    <p:sldLayoutId id="2147483671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8"/>
          <p:cNvSpPr txBox="1">
            <a:spLocks noGrp="1"/>
          </p:cNvSpPr>
          <p:nvPr>
            <p:ph type="title"/>
          </p:nvPr>
        </p:nvSpPr>
        <p:spPr>
          <a:xfrm>
            <a:off x="5958875" y="3704975"/>
            <a:ext cx="2957400" cy="3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GB" dirty="0"/>
              <a:t>Bill Scales</a:t>
            </a:r>
            <a:endParaRPr dirty="0"/>
          </a:p>
        </p:txBody>
      </p:sp>
      <p:sp>
        <p:nvSpPr>
          <p:cNvPr id="179" name="Google Shape;179;p38"/>
          <p:cNvSpPr txBox="1">
            <a:spLocks noGrp="1"/>
          </p:cNvSpPr>
          <p:nvPr>
            <p:ph type="title" idx="2"/>
          </p:nvPr>
        </p:nvSpPr>
        <p:spPr>
          <a:xfrm>
            <a:off x="2906575" y="1972350"/>
            <a:ext cx="6084000" cy="6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 dirty="0"/>
              <a:t>Next Generation Erasure Coding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Direct Read</a:t>
            </a:r>
            <a:endParaRPr dirty="0"/>
          </a:p>
        </p:txBody>
      </p:sp>
      <p:sp>
        <p:nvSpPr>
          <p:cNvPr id="16" name="Can 15">
            <a:extLst>
              <a:ext uri="{FF2B5EF4-FFF2-40B4-BE49-F238E27FC236}">
                <a16:creationId xmlns:a16="http://schemas.microsoft.com/office/drawing/2014/main" id="{32EDC153-8079-FF32-E38C-E8D7F98B8251}"/>
              </a:ext>
            </a:extLst>
          </p:cNvPr>
          <p:cNvSpPr/>
          <p:nvPr/>
        </p:nvSpPr>
        <p:spPr bwMode="auto">
          <a:xfrm>
            <a:off x="5399191" y="3689520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Parity P</a:t>
            </a:r>
          </a:p>
        </p:txBody>
      </p:sp>
      <p:sp>
        <p:nvSpPr>
          <p:cNvPr id="17" name="Can 16">
            <a:extLst>
              <a:ext uri="{FF2B5EF4-FFF2-40B4-BE49-F238E27FC236}">
                <a16:creationId xmlns:a16="http://schemas.microsoft.com/office/drawing/2014/main" id="{EFD9B240-A7BA-9DE0-0B01-8B747E4EDE12}"/>
              </a:ext>
            </a:extLst>
          </p:cNvPr>
          <p:cNvSpPr/>
          <p:nvPr/>
        </p:nvSpPr>
        <p:spPr bwMode="auto">
          <a:xfrm>
            <a:off x="6292996" y="3689519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Parity Q</a:t>
            </a:r>
          </a:p>
        </p:txBody>
      </p:sp>
      <p:sp>
        <p:nvSpPr>
          <p:cNvPr id="18" name="Can 17">
            <a:extLst>
              <a:ext uri="{FF2B5EF4-FFF2-40B4-BE49-F238E27FC236}">
                <a16:creationId xmlns:a16="http://schemas.microsoft.com/office/drawing/2014/main" id="{DD6D149B-B014-3928-DD90-1A2BB78530DB}"/>
              </a:ext>
            </a:extLst>
          </p:cNvPr>
          <p:cNvSpPr/>
          <p:nvPr/>
        </p:nvSpPr>
        <p:spPr bwMode="auto">
          <a:xfrm>
            <a:off x="3611581" y="3689519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3</a:t>
            </a:r>
          </a:p>
        </p:txBody>
      </p:sp>
      <p:sp>
        <p:nvSpPr>
          <p:cNvPr id="19" name="Can 18">
            <a:extLst>
              <a:ext uri="{FF2B5EF4-FFF2-40B4-BE49-F238E27FC236}">
                <a16:creationId xmlns:a16="http://schemas.microsoft.com/office/drawing/2014/main" id="{960E9690-9992-1F60-3F7E-0490D5496A24}"/>
              </a:ext>
            </a:extLst>
          </p:cNvPr>
          <p:cNvSpPr/>
          <p:nvPr/>
        </p:nvSpPr>
        <p:spPr bwMode="auto">
          <a:xfrm>
            <a:off x="4505386" y="3689518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4</a:t>
            </a:r>
          </a:p>
        </p:txBody>
      </p:sp>
      <p:sp>
        <p:nvSpPr>
          <p:cNvPr id="20" name="Can 19">
            <a:extLst>
              <a:ext uri="{FF2B5EF4-FFF2-40B4-BE49-F238E27FC236}">
                <a16:creationId xmlns:a16="http://schemas.microsoft.com/office/drawing/2014/main" id="{6A4E4A4B-EE27-E0B3-5EF5-BE8DA966D9E2}"/>
              </a:ext>
            </a:extLst>
          </p:cNvPr>
          <p:cNvSpPr/>
          <p:nvPr/>
        </p:nvSpPr>
        <p:spPr bwMode="auto">
          <a:xfrm>
            <a:off x="1823971" y="3689518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1</a:t>
            </a:r>
          </a:p>
        </p:txBody>
      </p:sp>
      <p:sp>
        <p:nvSpPr>
          <p:cNvPr id="21" name="Can 20">
            <a:extLst>
              <a:ext uri="{FF2B5EF4-FFF2-40B4-BE49-F238E27FC236}">
                <a16:creationId xmlns:a16="http://schemas.microsoft.com/office/drawing/2014/main" id="{B478A08E-F8EA-C227-F83F-A9BF3418BF8F}"/>
              </a:ext>
            </a:extLst>
          </p:cNvPr>
          <p:cNvSpPr/>
          <p:nvPr/>
        </p:nvSpPr>
        <p:spPr bwMode="auto">
          <a:xfrm>
            <a:off x="2717776" y="3689517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F0B355-5FA8-2A88-2174-900B2FF1D068}"/>
              </a:ext>
            </a:extLst>
          </p:cNvPr>
          <p:cNvSpPr txBox="1"/>
          <p:nvPr/>
        </p:nvSpPr>
        <p:spPr>
          <a:xfrm>
            <a:off x="3275856" y="4442834"/>
            <a:ext cx="3608173" cy="370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4+2 Erasure Coding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ACD4220-E1B5-D7F5-8BA9-AF0988B3B04E}"/>
              </a:ext>
            </a:extLst>
          </p:cNvPr>
          <p:cNvSpPr txBox="1"/>
          <p:nvPr/>
        </p:nvSpPr>
        <p:spPr>
          <a:xfrm>
            <a:off x="3635896" y="1116600"/>
            <a:ext cx="1330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RADOS Client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F2798B8-A917-3621-D7DA-F1D8309BC285}"/>
              </a:ext>
            </a:extLst>
          </p:cNvPr>
          <p:cNvCxnSpPr>
            <a:cxnSpLocks/>
          </p:cNvCxnSpPr>
          <p:nvPr/>
        </p:nvCxnSpPr>
        <p:spPr>
          <a:xfrm flipV="1">
            <a:off x="3851920" y="1424377"/>
            <a:ext cx="0" cy="2217221"/>
          </a:xfrm>
          <a:prstGeom prst="straightConnector1">
            <a:avLst/>
          </a:prstGeom>
          <a:ln w="47625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D99E5D33-6FC6-DC59-310C-4158F1F1F8D0}"/>
              </a:ext>
            </a:extLst>
          </p:cNvPr>
          <p:cNvCxnSpPr>
            <a:cxnSpLocks/>
          </p:cNvCxnSpPr>
          <p:nvPr/>
        </p:nvCxnSpPr>
        <p:spPr>
          <a:xfrm flipV="1">
            <a:off x="4716016" y="1424377"/>
            <a:ext cx="0" cy="2217221"/>
          </a:xfrm>
          <a:prstGeom prst="straightConnector1">
            <a:avLst/>
          </a:prstGeom>
          <a:ln w="47625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15EA35F-0565-8E71-4199-8141A75B66A6}"/>
              </a:ext>
            </a:extLst>
          </p:cNvPr>
          <p:cNvSpPr txBox="1"/>
          <p:nvPr/>
        </p:nvSpPr>
        <p:spPr>
          <a:xfrm>
            <a:off x="5399191" y="1491630"/>
            <a:ext cx="37448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Larger I/O can be split by the client</a:t>
            </a:r>
          </a:p>
          <a:p>
            <a:endParaRPr lang="en-US" dirty="0"/>
          </a:p>
          <a:p>
            <a:r>
              <a:rPr lang="en-US" dirty="0"/>
              <a:t>These two reads are no longer atomic, a write could be applied between the two reads</a:t>
            </a:r>
          </a:p>
        </p:txBody>
      </p:sp>
    </p:spTree>
    <p:extLst>
      <p:ext uri="{BB962C8B-B14F-4D97-AF65-F5344CB8AC3E}">
        <p14:creationId xmlns:p14="http://schemas.microsoft.com/office/powerpoint/2010/main" val="193355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8"/>
          <p:cNvSpPr txBox="1">
            <a:spLocks noGrp="1"/>
          </p:cNvSpPr>
          <p:nvPr>
            <p:ph type="title"/>
          </p:nvPr>
        </p:nvSpPr>
        <p:spPr>
          <a:xfrm>
            <a:off x="1273725" y="4462475"/>
            <a:ext cx="7603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Writes and Overwrites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0945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Current Implementation of Write</a:t>
            </a:r>
            <a:endParaRPr dirty="0"/>
          </a:p>
        </p:txBody>
      </p:sp>
      <p:sp>
        <p:nvSpPr>
          <p:cNvPr id="16" name="Can 15">
            <a:extLst>
              <a:ext uri="{FF2B5EF4-FFF2-40B4-BE49-F238E27FC236}">
                <a16:creationId xmlns:a16="http://schemas.microsoft.com/office/drawing/2014/main" id="{32EDC153-8079-FF32-E38C-E8D7F98B8251}"/>
              </a:ext>
            </a:extLst>
          </p:cNvPr>
          <p:cNvSpPr/>
          <p:nvPr/>
        </p:nvSpPr>
        <p:spPr bwMode="auto">
          <a:xfrm>
            <a:off x="5399191" y="3689520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Parity P</a:t>
            </a:r>
          </a:p>
        </p:txBody>
      </p:sp>
      <p:sp>
        <p:nvSpPr>
          <p:cNvPr id="17" name="Can 16">
            <a:extLst>
              <a:ext uri="{FF2B5EF4-FFF2-40B4-BE49-F238E27FC236}">
                <a16:creationId xmlns:a16="http://schemas.microsoft.com/office/drawing/2014/main" id="{EFD9B240-A7BA-9DE0-0B01-8B747E4EDE12}"/>
              </a:ext>
            </a:extLst>
          </p:cNvPr>
          <p:cNvSpPr/>
          <p:nvPr/>
        </p:nvSpPr>
        <p:spPr bwMode="auto">
          <a:xfrm>
            <a:off x="6292996" y="3689519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Parity Q</a:t>
            </a:r>
          </a:p>
        </p:txBody>
      </p:sp>
      <p:sp>
        <p:nvSpPr>
          <p:cNvPr id="18" name="Can 17">
            <a:extLst>
              <a:ext uri="{FF2B5EF4-FFF2-40B4-BE49-F238E27FC236}">
                <a16:creationId xmlns:a16="http://schemas.microsoft.com/office/drawing/2014/main" id="{DD6D149B-B014-3928-DD90-1A2BB78530DB}"/>
              </a:ext>
            </a:extLst>
          </p:cNvPr>
          <p:cNvSpPr/>
          <p:nvPr/>
        </p:nvSpPr>
        <p:spPr bwMode="auto">
          <a:xfrm>
            <a:off x="3611581" y="3689519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3</a:t>
            </a:r>
          </a:p>
        </p:txBody>
      </p:sp>
      <p:sp>
        <p:nvSpPr>
          <p:cNvPr id="19" name="Can 18">
            <a:extLst>
              <a:ext uri="{FF2B5EF4-FFF2-40B4-BE49-F238E27FC236}">
                <a16:creationId xmlns:a16="http://schemas.microsoft.com/office/drawing/2014/main" id="{960E9690-9992-1F60-3F7E-0490D5496A24}"/>
              </a:ext>
            </a:extLst>
          </p:cNvPr>
          <p:cNvSpPr/>
          <p:nvPr/>
        </p:nvSpPr>
        <p:spPr bwMode="auto">
          <a:xfrm>
            <a:off x="4505386" y="3689518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4</a:t>
            </a:r>
          </a:p>
        </p:txBody>
      </p:sp>
      <p:sp>
        <p:nvSpPr>
          <p:cNvPr id="20" name="Can 19">
            <a:extLst>
              <a:ext uri="{FF2B5EF4-FFF2-40B4-BE49-F238E27FC236}">
                <a16:creationId xmlns:a16="http://schemas.microsoft.com/office/drawing/2014/main" id="{6A4E4A4B-EE27-E0B3-5EF5-BE8DA966D9E2}"/>
              </a:ext>
            </a:extLst>
          </p:cNvPr>
          <p:cNvSpPr/>
          <p:nvPr/>
        </p:nvSpPr>
        <p:spPr bwMode="auto">
          <a:xfrm>
            <a:off x="1823971" y="3689518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1</a:t>
            </a:r>
          </a:p>
        </p:txBody>
      </p:sp>
      <p:sp>
        <p:nvSpPr>
          <p:cNvPr id="21" name="Can 20">
            <a:extLst>
              <a:ext uri="{FF2B5EF4-FFF2-40B4-BE49-F238E27FC236}">
                <a16:creationId xmlns:a16="http://schemas.microsoft.com/office/drawing/2014/main" id="{B478A08E-F8EA-C227-F83F-A9BF3418BF8F}"/>
              </a:ext>
            </a:extLst>
          </p:cNvPr>
          <p:cNvSpPr/>
          <p:nvPr/>
        </p:nvSpPr>
        <p:spPr bwMode="auto">
          <a:xfrm>
            <a:off x="2717776" y="3689517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F0B355-5FA8-2A88-2174-900B2FF1D068}"/>
              </a:ext>
            </a:extLst>
          </p:cNvPr>
          <p:cNvSpPr txBox="1"/>
          <p:nvPr/>
        </p:nvSpPr>
        <p:spPr>
          <a:xfrm>
            <a:off x="3275856" y="4442834"/>
            <a:ext cx="3608173" cy="370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4+2 Erasure Coding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B21144D-B806-001D-51F9-10FF2AF0C758}"/>
              </a:ext>
            </a:extLst>
          </p:cNvPr>
          <p:cNvCxnSpPr>
            <a:cxnSpLocks/>
          </p:cNvCxnSpPr>
          <p:nvPr/>
        </p:nvCxnSpPr>
        <p:spPr>
          <a:xfrm flipV="1">
            <a:off x="1979712" y="2571750"/>
            <a:ext cx="0" cy="1069848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19A43E8-741D-D9D7-63BC-BFFEBA77E295}"/>
              </a:ext>
            </a:extLst>
          </p:cNvPr>
          <p:cNvCxnSpPr>
            <a:cxnSpLocks/>
          </p:cNvCxnSpPr>
          <p:nvPr/>
        </p:nvCxnSpPr>
        <p:spPr>
          <a:xfrm flipV="1">
            <a:off x="2123728" y="2571750"/>
            <a:ext cx="0" cy="646941"/>
          </a:xfrm>
          <a:prstGeom prst="straightConnector1">
            <a:avLst/>
          </a:prstGeom>
          <a:ln w="47625" cap="rnd">
            <a:solidFill>
              <a:srgbClr val="4573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67C2160-C5CF-E60E-3B99-0042305071B0}"/>
              </a:ext>
            </a:extLst>
          </p:cNvPr>
          <p:cNvCxnSpPr>
            <a:cxnSpLocks/>
          </p:cNvCxnSpPr>
          <p:nvPr/>
        </p:nvCxnSpPr>
        <p:spPr>
          <a:xfrm flipV="1">
            <a:off x="2267744" y="2571750"/>
            <a:ext cx="0" cy="504056"/>
          </a:xfrm>
          <a:prstGeom prst="straightConnector1">
            <a:avLst/>
          </a:prstGeom>
          <a:ln w="47625" cap="rnd">
            <a:solidFill>
              <a:srgbClr val="4573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2FD5645-E4E3-29A6-F7DB-B699134E83D9}"/>
              </a:ext>
            </a:extLst>
          </p:cNvPr>
          <p:cNvCxnSpPr>
            <a:cxnSpLocks/>
          </p:cNvCxnSpPr>
          <p:nvPr/>
        </p:nvCxnSpPr>
        <p:spPr>
          <a:xfrm flipV="1">
            <a:off x="2411760" y="2571750"/>
            <a:ext cx="0" cy="360040"/>
          </a:xfrm>
          <a:prstGeom prst="straightConnector1">
            <a:avLst/>
          </a:prstGeom>
          <a:ln w="47625" cap="rnd">
            <a:solidFill>
              <a:srgbClr val="4573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7E14520-D67E-96EC-38E5-43FDA833309E}"/>
              </a:ext>
            </a:extLst>
          </p:cNvPr>
          <p:cNvCxnSpPr>
            <a:cxnSpLocks/>
          </p:cNvCxnSpPr>
          <p:nvPr/>
        </p:nvCxnSpPr>
        <p:spPr>
          <a:xfrm flipV="1">
            <a:off x="3851920" y="3075806"/>
            <a:ext cx="0" cy="565792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AFA4A42-8808-4145-82B7-142A2A567B28}"/>
              </a:ext>
            </a:extLst>
          </p:cNvPr>
          <p:cNvCxnSpPr>
            <a:cxnSpLocks/>
          </p:cNvCxnSpPr>
          <p:nvPr/>
        </p:nvCxnSpPr>
        <p:spPr>
          <a:xfrm flipV="1">
            <a:off x="2987824" y="3219822"/>
            <a:ext cx="0" cy="421776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B1614C1-F33A-67ED-ACC6-284140847E49}"/>
              </a:ext>
            </a:extLst>
          </p:cNvPr>
          <p:cNvCxnSpPr>
            <a:cxnSpLocks/>
          </p:cNvCxnSpPr>
          <p:nvPr/>
        </p:nvCxnSpPr>
        <p:spPr>
          <a:xfrm flipV="1">
            <a:off x="4716016" y="2931790"/>
            <a:ext cx="0" cy="709808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5E9F41A-C4B8-4BC9-CD55-8060173714E0}"/>
              </a:ext>
            </a:extLst>
          </p:cNvPr>
          <p:cNvCxnSpPr>
            <a:cxnSpLocks/>
          </p:cNvCxnSpPr>
          <p:nvPr/>
        </p:nvCxnSpPr>
        <p:spPr>
          <a:xfrm flipH="1">
            <a:off x="2411760" y="2931790"/>
            <a:ext cx="2304256" cy="0"/>
          </a:xfrm>
          <a:prstGeom prst="straightConnector1">
            <a:avLst/>
          </a:prstGeom>
          <a:ln w="47625" cap="rnd">
            <a:solidFill>
              <a:srgbClr val="4573FF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99C0D5A-B43E-2BF2-34C5-EA795771CD84}"/>
              </a:ext>
            </a:extLst>
          </p:cNvPr>
          <p:cNvCxnSpPr>
            <a:cxnSpLocks/>
          </p:cNvCxnSpPr>
          <p:nvPr/>
        </p:nvCxnSpPr>
        <p:spPr>
          <a:xfrm flipH="1">
            <a:off x="2267744" y="3075806"/>
            <a:ext cx="1584176" cy="0"/>
          </a:xfrm>
          <a:prstGeom prst="straightConnector1">
            <a:avLst/>
          </a:prstGeom>
          <a:ln w="47625" cap="rnd">
            <a:solidFill>
              <a:srgbClr val="4573FF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6C7507B7-0A6D-77CE-1969-9814ADAFEC6E}"/>
              </a:ext>
            </a:extLst>
          </p:cNvPr>
          <p:cNvCxnSpPr>
            <a:cxnSpLocks/>
          </p:cNvCxnSpPr>
          <p:nvPr/>
        </p:nvCxnSpPr>
        <p:spPr>
          <a:xfrm flipH="1">
            <a:off x="2123728" y="3218691"/>
            <a:ext cx="864096" cy="0"/>
          </a:xfrm>
          <a:prstGeom prst="straightConnector1">
            <a:avLst/>
          </a:prstGeom>
          <a:ln w="47625" cap="rnd">
            <a:solidFill>
              <a:srgbClr val="4573FF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2241A512-969D-622F-EAC4-92439A806C9B}"/>
              </a:ext>
            </a:extLst>
          </p:cNvPr>
          <p:cNvCxnSpPr>
            <a:cxnSpLocks/>
          </p:cNvCxnSpPr>
          <p:nvPr/>
        </p:nvCxnSpPr>
        <p:spPr>
          <a:xfrm flipV="1">
            <a:off x="2170251" y="1419622"/>
            <a:ext cx="0" cy="493784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4ACD4220-E1B5-D7F5-8BA9-AF0988B3B04E}"/>
              </a:ext>
            </a:extLst>
          </p:cNvPr>
          <p:cNvSpPr txBox="1"/>
          <p:nvPr/>
        </p:nvSpPr>
        <p:spPr>
          <a:xfrm>
            <a:off x="1504941" y="1116600"/>
            <a:ext cx="1330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RADOS Client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30F1276A-B09E-A679-0EDC-B10BE726EF6A}"/>
              </a:ext>
            </a:extLst>
          </p:cNvPr>
          <p:cNvCxnSpPr>
            <a:cxnSpLocks/>
          </p:cNvCxnSpPr>
          <p:nvPr/>
        </p:nvCxnSpPr>
        <p:spPr>
          <a:xfrm flipV="1">
            <a:off x="2555776" y="2571750"/>
            <a:ext cx="0" cy="216024"/>
          </a:xfrm>
          <a:prstGeom prst="straightConnector1">
            <a:avLst/>
          </a:prstGeom>
          <a:ln w="47625" cap="rnd">
            <a:solidFill>
              <a:srgbClr val="4573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2036547-42BF-80D4-770F-83851945E9FF}"/>
              </a:ext>
            </a:extLst>
          </p:cNvPr>
          <p:cNvCxnSpPr>
            <a:cxnSpLocks/>
          </p:cNvCxnSpPr>
          <p:nvPr/>
        </p:nvCxnSpPr>
        <p:spPr>
          <a:xfrm flipV="1">
            <a:off x="2695062" y="2574523"/>
            <a:ext cx="0" cy="69235"/>
          </a:xfrm>
          <a:prstGeom prst="straightConnector1">
            <a:avLst/>
          </a:prstGeom>
          <a:ln w="47625" cap="rnd">
            <a:solidFill>
              <a:srgbClr val="4573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8B2AD52-0630-00AB-1611-07DE58436D49}"/>
              </a:ext>
            </a:extLst>
          </p:cNvPr>
          <p:cNvCxnSpPr>
            <a:cxnSpLocks/>
          </p:cNvCxnSpPr>
          <p:nvPr/>
        </p:nvCxnSpPr>
        <p:spPr>
          <a:xfrm flipV="1">
            <a:off x="5652120" y="2787774"/>
            <a:ext cx="0" cy="853824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AB28BE1-3D9B-0BD1-B381-EFDBC051B3B4}"/>
              </a:ext>
            </a:extLst>
          </p:cNvPr>
          <p:cNvCxnSpPr>
            <a:cxnSpLocks/>
          </p:cNvCxnSpPr>
          <p:nvPr/>
        </p:nvCxnSpPr>
        <p:spPr>
          <a:xfrm flipV="1">
            <a:off x="6516216" y="2643758"/>
            <a:ext cx="0" cy="997840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8E8F025-BBC6-44F9-430F-00AA77310BA4}"/>
              </a:ext>
            </a:extLst>
          </p:cNvPr>
          <p:cNvCxnSpPr>
            <a:cxnSpLocks/>
          </p:cNvCxnSpPr>
          <p:nvPr/>
        </p:nvCxnSpPr>
        <p:spPr>
          <a:xfrm flipH="1">
            <a:off x="2699792" y="2643758"/>
            <a:ext cx="3816424" cy="0"/>
          </a:xfrm>
          <a:prstGeom prst="straightConnector1">
            <a:avLst/>
          </a:prstGeom>
          <a:ln w="47625" cap="rnd">
            <a:solidFill>
              <a:srgbClr val="4573FF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AC9283B-BAB0-226C-F8FF-AA040C2FAD3D}"/>
              </a:ext>
            </a:extLst>
          </p:cNvPr>
          <p:cNvCxnSpPr>
            <a:cxnSpLocks/>
          </p:cNvCxnSpPr>
          <p:nvPr/>
        </p:nvCxnSpPr>
        <p:spPr>
          <a:xfrm flipH="1">
            <a:off x="2555776" y="2787774"/>
            <a:ext cx="3096344" cy="0"/>
          </a:xfrm>
          <a:prstGeom prst="straightConnector1">
            <a:avLst/>
          </a:prstGeom>
          <a:ln w="47625" cap="rnd">
            <a:solidFill>
              <a:srgbClr val="4573FF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D99FBBE8-CEE4-2915-7AA6-CAD0FE0CC9FA}"/>
              </a:ext>
            </a:extLst>
          </p:cNvPr>
          <p:cNvSpPr/>
          <p:nvPr/>
        </p:nvSpPr>
        <p:spPr>
          <a:xfrm>
            <a:off x="1585194" y="1922548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Calculate coding parities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B4280C5-2079-D27E-1E55-AB22D224D1DC}"/>
              </a:ext>
            </a:extLst>
          </p:cNvPr>
          <p:cNvSpPr/>
          <p:nvPr/>
        </p:nvSpPr>
        <p:spPr>
          <a:xfrm>
            <a:off x="1585193" y="1921418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Write data and parities</a:t>
            </a:r>
          </a:p>
        </p:txBody>
      </p:sp>
    </p:spTree>
    <p:extLst>
      <p:ext uri="{BB962C8B-B14F-4D97-AF65-F5344CB8AC3E}">
        <p14:creationId xmlns:p14="http://schemas.microsoft.com/office/powerpoint/2010/main" val="412274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3A35752-1A5C-8259-E66D-451E1E895FD4}"/>
              </a:ext>
            </a:extLst>
          </p:cNvPr>
          <p:cNvSpPr/>
          <p:nvPr/>
        </p:nvSpPr>
        <p:spPr>
          <a:xfrm>
            <a:off x="1584000" y="19224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Merge new data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99F4E7E-2D7F-49A5-9BBD-7634BBEBD0B8}"/>
              </a:ext>
            </a:extLst>
          </p:cNvPr>
          <p:cNvSpPr/>
          <p:nvPr/>
        </p:nvSpPr>
        <p:spPr>
          <a:xfrm>
            <a:off x="1585195" y="19224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 all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old data</a:t>
            </a:r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D99FBBE8-CEE4-2915-7AA6-CAD0FE0CC9FA}"/>
              </a:ext>
            </a:extLst>
          </p:cNvPr>
          <p:cNvSpPr/>
          <p:nvPr/>
        </p:nvSpPr>
        <p:spPr>
          <a:xfrm>
            <a:off x="1585194" y="1922548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Calculate coding parities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2FD5645-E4E3-29A6-F7DB-B699134E83D9}"/>
              </a:ext>
            </a:extLst>
          </p:cNvPr>
          <p:cNvCxnSpPr>
            <a:cxnSpLocks/>
          </p:cNvCxnSpPr>
          <p:nvPr/>
        </p:nvCxnSpPr>
        <p:spPr>
          <a:xfrm flipV="1">
            <a:off x="2411760" y="2571750"/>
            <a:ext cx="0" cy="360040"/>
          </a:xfrm>
          <a:prstGeom prst="straightConnector1">
            <a:avLst/>
          </a:prstGeom>
          <a:ln w="47625" cap="rnd"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B1614C1-F33A-67ED-ACC6-284140847E49}"/>
              </a:ext>
            </a:extLst>
          </p:cNvPr>
          <p:cNvCxnSpPr>
            <a:cxnSpLocks/>
          </p:cNvCxnSpPr>
          <p:nvPr/>
        </p:nvCxnSpPr>
        <p:spPr>
          <a:xfrm flipV="1">
            <a:off x="4716016" y="2931790"/>
            <a:ext cx="0" cy="709808"/>
          </a:xfrm>
          <a:prstGeom prst="straightConnector1">
            <a:avLst/>
          </a:prstGeom>
          <a:ln w="47625" cap="rnd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5E9F41A-C4B8-4BC9-CD55-8060173714E0}"/>
              </a:ext>
            </a:extLst>
          </p:cNvPr>
          <p:cNvCxnSpPr>
            <a:cxnSpLocks/>
          </p:cNvCxnSpPr>
          <p:nvPr/>
        </p:nvCxnSpPr>
        <p:spPr>
          <a:xfrm flipH="1">
            <a:off x="2411760" y="2931790"/>
            <a:ext cx="2304256" cy="0"/>
          </a:xfrm>
          <a:prstGeom prst="straightConnector1">
            <a:avLst/>
          </a:prstGeom>
          <a:ln w="47625" cap="rnd">
            <a:round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79A7DFA-07CA-FE80-804A-10698B9A2BE8}"/>
              </a:ext>
            </a:extLst>
          </p:cNvPr>
          <p:cNvCxnSpPr>
            <a:cxnSpLocks/>
          </p:cNvCxnSpPr>
          <p:nvPr/>
        </p:nvCxnSpPr>
        <p:spPr>
          <a:xfrm flipV="1">
            <a:off x="2411760" y="2571750"/>
            <a:ext cx="0" cy="360040"/>
          </a:xfrm>
          <a:prstGeom prst="straightConnector1">
            <a:avLst/>
          </a:prstGeom>
          <a:ln w="47625" cap="rnd">
            <a:solidFill>
              <a:srgbClr val="4573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0120459-50C1-FBD8-5542-EC603AB7F6A7}"/>
              </a:ext>
            </a:extLst>
          </p:cNvPr>
          <p:cNvCxnSpPr>
            <a:cxnSpLocks/>
          </p:cNvCxnSpPr>
          <p:nvPr/>
        </p:nvCxnSpPr>
        <p:spPr>
          <a:xfrm flipH="1">
            <a:off x="2699792" y="2643758"/>
            <a:ext cx="3816424" cy="0"/>
          </a:xfrm>
          <a:prstGeom prst="straightConnector1">
            <a:avLst/>
          </a:prstGeom>
          <a:ln w="47625" cap="rnd">
            <a:solidFill>
              <a:srgbClr val="4573FF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6ED9D74-633E-6311-76DE-6D450628B19A}"/>
              </a:ext>
            </a:extLst>
          </p:cNvPr>
          <p:cNvCxnSpPr>
            <a:cxnSpLocks/>
          </p:cNvCxnSpPr>
          <p:nvPr/>
        </p:nvCxnSpPr>
        <p:spPr>
          <a:xfrm flipH="1">
            <a:off x="2555776" y="2787774"/>
            <a:ext cx="3096344" cy="0"/>
          </a:xfrm>
          <a:prstGeom prst="straightConnector1">
            <a:avLst/>
          </a:prstGeom>
          <a:ln w="47625" cap="rnd">
            <a:solidFill>
              <a:srgbClr val="4573FF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854B5F8-1D2F-2A99-7D04-29460C7380B5}"/>
              </a:ext>
            </a:extLst>
          </p:cNvPr>
          <p:cNvCxnSpPr>
            <a:cxnSpLocks/>
          </p:cNvCxnSpPr>
          <p:nvPr/>
        </p:nvCxnSpPr>
        <p:spPr>
          <a:xfrm flipV="1">
            <a:off x="2123728" y="2571750"/>
            <a:ext cx="0" cy="646941"/>
          </a:xfrm>
          <a:prstGeom prst="straightConnector1">
            <a:avLst/>
          </a:prstGeom>
          <a:ln w="47625" cap="rnd">
            <a:solidFill>
              <a:srgbClr val="4573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47A0358-74D2-DB9B-A687-A3D2B09D913E}"/>
              </a:ext>
            </a:extLst>
          </p:cNvPr>
          <p:cNvCxnSpPr>
            <a:cxnSpLocks/>
          </p:cNvCxnSpPr>
          <p:nvPr/>
        </p:nvCxnSpPr>
        <p:spPr>
          <a:xfrm flipV="1">
            <a:off x="2267744" y="2571750"/>
            <a:ext cx="0" cy="504056"/>
          </a:xfrm>
          <a:prstGeom prst="straightConnector1">
            <a:avLst/>
          </a:prstGeom>
          <a:ln w="47625" cap="rnd">
            <a:solidFill>
              <a:srgbClr val="4573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9E36345-13FE-63F3-DCB2-E0EE2ACBBC26}"/>
              </a:ext>
            </a:extLst>
          </p:cNvPr>
          <p:cNvCxnSpPr>
            <a:cxnSpLocks/>
          </p:cNvCxnSpPr>
          <p:nvPr/>
        </p:nvCxnSpPr>
        <p:spPr>
          <a:xfrm flipH="1">
            <a:off x="2411760" y="2931790"/>
            <a:ext cx="2304256" cy="0"/>
          </a:xfrm>
          <a:prstGeom prst="straightConnector1">
            <a:avLst/>
          </a:prstGeom>
          <a:ln w="47625" cap="rnd">
            <a:solidFill>
              <a:srgbClr val="4573FF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3BE54DC-106B-22EC-736B-2B0766538546}"/>
              </a:ext>
            </a:extLst>
          </p:cNvPr>
          <p:cNvCxnSpPr>
            <a:cxnSpLocks/>
          </p:cNvCxnSpPr>
          <p:nvPr/>
        </p:nvCxnSpPr>
        <p:spPr>
          <a:xfrm flipV="1">
            <a:off x="1979712" y="2571750"/>
            <a:ext cx="0" cy="1069848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0802A51-6F34-F85C-6118-45C5144F9A09}"/>
              </a:ext>
            </a:extLst>
          </p:cNvPr>
          <p:cNvCxnSpPr>
            <a:cxnSpLocks/>
          </p:cNvCxnSpPr>
          <p:nvPr/>
        </p:nvCxnSpPr>
        <p:spPr>
          <a:xfrm flipV="1">
            <a:off x="3851920" y="3075806"/>
            <a:ext cx="0" cy="565792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8F2BF06-0B52-4DE0-51EB-1A8F571FB993}"/>
              </a:ext>
            </a:extLst>
          </p:cNvPr>
          <p:cNvCxnSpPr>
            <a:cxnSpLocks/>
          </p:cNvCxnSpPr>
          <p:nvPr/>
        </p:nvCxnSpPr>
        <p:spPr>
          <a:xfrm flipV="1">
            <a:off x="2987824" y="3219822"/>
            <a:ext cx="0" cy="421776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1E92A1A-054E-B86C-75A5-EEC417867D7E}"/>
              </a:ext>
            </a:extLst>
          </p:cNvPr>
          <p:cNvCxnSpPr>
            <a:cxnSpLocks/>
          </p:cNvCxnSpPr>
          <p:nvPr/>
        </p:nvCxnSpPr>
        <p:spPr>
          <a:xfrm flipV="1">
            <a:off x="4716016" y="2931790"/>
            <a:ext cx="0" cy="709808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738CB18-E126-3419-E888-E0B05DC07FCF}"/>
              </a:ext>
            </a:extLst>
          </p:cNvPr>
          <p:cNvCxnSpPr>
            <a:cxnSpLocks/>
          </p:cNvCxnSpPr>
          <p:nvPr/>
        </p:nvCxnSpPr>
        <p:spPr>
          <a:xfrm flipH="1">
            <a:off x="2267744" y="3075806"/>
            <a:ext cx="1584176" cy="0"/>
          </a:xfrm>
          <a:prstGeom prst="straightConnector1">
            <a:avLst/>
          </a:prstGeom>
          <a:ln w="47625" cap="rnd">
            <a:solidFill>
              <a:srgbClr val="4573FF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F65D4AF-74A4-604E-5908-AA8F570F026C}"/>
              </a:ext>
            </a:extLst>
          </p:cNvPr>
          <p:cNvCxnSpPr>
            <a:cxnSpLocks/>
          </p:cNvCxnSpPr>
          <p:nvPr/>
        </p:nvCxnSpPr>
        <p:spPr>
          <a:xfrm flipH="1">
            <a:off x="2123728" y="3218691"/>
            <a:ext cx="864096" cy="0"/>
          </a:xfrm>
          <a:prstGeom prst="straightConnector1">
            <a:avLst/>
          </a:prstGeom>
          <a:ln w="47625" cap="rnd">
            <a:solidFill>
              <a:srgbClr val="4573FF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EEC6AB3-1FDA-740D-7138-643F983B13F8}"/>
              </a:ext>
            </a:extLst>
          </p:cNvPr>
          <p:cNvCxnSpPr>
            <a:cxnSpLocks/>
          </p:cNvCxnSpPr>
          <p:nvPr/>
        </p:nvCxnSpPr>
        <p:spPr>
          <a:xfrm flipV="1">
            <a:off x="5652120" y="2787774"/>
            <a:ext cx="0" cy="853824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E1E88C9-8B3C-FA3B-5C76-FDE4D2B985F8}"/>
              </a:ext>
            </a:extLst>
          </p:cNvPr>
          <p:cNvCxnSpPr>
            <a:cxnSpLocks/>
          </p:cNvCxnSpPr>
          <p:nvPr/>
        </p:nvCxnSpPr>
        <p:spPr>
          <a:xfrm flipV="1">
            <a:off x="6516216" y="2643758"/>
            <a:ext cx="0" cy="997840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Current Implementation of Overwrite</a:t>
            </a:r>
            <a:endParaRPr dirty="0"/>
          </a:p>
        </p:txBody>
      </p:sp>
      <p:sp>
        <p:nvSpPr>
          <p:cNvPr id="16" name="Can 15">
            <a:extLst>
              <a:ext uri="{FF2B5EF4-FFF2-40B4-BE49-F238E27FC236}">
                <a16:creationId xmlns:a16="http://schemas.microsoft.com/office/drawing/2014/main" id="{32EDC153-8079-FF32-E38C-E8D7F98B8251}"/>
              </a:ext>
            </a:extLst>
          </p:cNvPr>
          <p:cNvSpPr/>
          <p:nvPr/>
        </p:nvSpPr>
        <p:spPr bwMode="auto">
          <a:xfrm>
            <a:off x="5399191" y="3689520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Parity P</a:t>
            </a:r>
          </a:p>
        </p:txBody>
      </p:sp>
      <p:sp>
        <p:nvSpPr>
          <p:cNvPr id="17" name="Can 16">
            <a:extLst>
              <a:ext uri="{FF2B5EF4-FFF2-40B4-BE49-F238E27FC236}">
                <a16:creationId xmlns:a16="http://schemas.microsoft.com/office/drawing/2014/main" id="{EFD9B240-A7BA-9DE0-0B01-8B747E4EDE12}"/>
              </a:ext>
            </a:extLst>
          </p:cNvPr>
          <p:cNvSpPr/>
          <p:nvPr/>
        </p:nvSpPr>
        <p:spPr bwMode="auto">
          <a:xfrm>
            <a:off x="6292996" y="3689519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Parity Q</a:t>
            </a:r>
          </a:p>
        </p:txBody>
      </p:sp>
      <p:sp>
        <p:nvSpPr>
          <p:cNvPr id="18" name="Can 17">
            <a:extLst>
              <a:ext uri="{FF2B5EF4-FFF2-40B4-BE49-F238E27FC236}">
                <a16:creationId xmlns:a16="http://schemas.microsoft.com/office/drawing/2014/main" id="{DD6D149B-B014-3928-DD90-1A2BB78530DB}"/>
              </a:ext>
            </a:extLst>
          </p:cNvPr>
          <p:cNvSpPr/>
          <p:nvPr/>
        </p:nvSpPr>
        <p:spPr bwMode="auto">
          <a:xfrm>
            <a:off x="3611581" y="3689519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3</a:t>
            </a:r>
          </a:p>
        </p:txBody>
      </p:sp>
      <p:sp>
        <p:nvSpPr>
          <p:cNvPr id="19" name="Can 18">
            <a:extLst>
              <a:ext uri="{FF2B5EF4-FFF2-40B4-BE49-F238E27FC236}">
                <a16:creationId xmlns:a16="http://schemas.microsoft.com/office/drawing/2014/main" id="{960E9690-9992-1F60-3F7E-0490D5496A24}"/>
              </a:ext>
            </a:extLst>
          </p:cNvPr>
          <p:cNvSpPr/>
          <p:nvPr/>
        </p:nvSpPr>
        <p:spPr bwMode="auto">
          <a:xfrm>
            <a:off x="4505386" y="3689518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4</a:t>
            </a:r>
          </a:p>
        </p:txBody>
      </p:sp>
      <p:sp>
        <p:nvSpPr>
          <p:cNvPr id="20" name="Can 19">
            <a:extLst>
              <a:ext uri="{FF2B5EF4-FFF2-40B4-BE49-F238E27FC236}">
                <a16:creationId xmlns:a16="http://schemas.microsoft.com/office/drawing/2014/main" id="{6A4E4A4B-EE27-E0B3-5EF5-BE8DA966D9E2}"/>
              </a:ext>
            </a:extLst>
          </p:cNvPr>
          <p:cNvSpPr/>
          <p:nvPr/>
        </p:nvSpPr>
        <p:spPr bwMode="auto">
          <a:xfrm>
            <a:off x="1823971" y="3689518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1</a:t>
            </a:r>
          </a:p>
        </p:txBody>
      </p:sp>
      <p:sp>
        <p:nvSpPr>
          <p:cNvPr id="21" name="Can 20">
            <a:extLst>
              <a:ext uri="{FF2B5EF4-FFF2-40B4-BE49-F238E27FC236}">
                <a16:creationId xmlns:a16="http://schemas.microsoft.com/office/drawing/2014/main" id="{B478A08E-F8EA-C227-F83F-A9BF3418BF8F}"/>
              </a:ext>
            </a:extLst>
          </p:cNvPr>
          <p:cNvSpPr/>
          <p:nvPr/>
        </p:nvSpPr>
        <p:spPr bwMode="auto">
          <a:xfrm>
            <a:off x="2717776" y="3689517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F0B355-5FA8-2A88-2174-900B2FF1D068}"/>
              </a:ext>
            </a:extLst>
          </p:cNvPr>
          <p:cNvSpPr txBox="1"/>
          <p:nvPr/>
        </p:nvSpPr>
        <p:spPr>
          <a:xfrm>
            <a:off x="3275856" y="4442834"/>
            <a:ext cx="3608173" cy="370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4+2 Erasure Coding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B21144D-B806-001D-51F9-10FF2AF0C758}"/>
              </a:ext>
            </a:extLst>
          </p:cNvPr>
          <p:cNvCxnSpPr>
            <a:cxnSpLocks/>
          </p:cNvCxnSpPr>
          <p:nvPr/>
        </p:nvCxnSpPr>
        <p:spPr>
          <a:xfrm flipV="1">
            <a:off x="1979712" y="2571750"/>
            <a:ext cx="0" cy="1069848"/>
          </a:xfrm>
          <a:prstGeom prst="straightConnector1">
            <a:avLst/>
          </a:prstGeom>
          <a:ln w="47625" cap="rnd"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19A43E8-741D-D9D7-63BC-BFFEBA77E295}"/>
              </a:ext>
            </a:extLst>
          </p:cNvPr>
          <p:cNvCxnSpPr>
            <a:cxnSpLocks/>
          </p:cNvCxnSpPr>
          <p:nvPr/>
        </p:nvCxnSpPr>
        <p:spPr>
          <a:xfrm flipV="1">
            <a:off x="2123728" y="2571750"/>
            <a:ext cx="0" cy="646941"/>
          </a:xfrm>
          <a:prstGeom prst="straightConnector1">
            <a:avLst/>
          </a:prstGeom>
          <a:ln w="47625" cap="rnd"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67C2160-C5CF-E60E-3B99-0042305071B0}"/>
              </a:ext>
            </a:extLst>
          </p:cNvPr>
          <p:cNvCxnSpPr>
            <a:cxnSpLocks/>
          </p:cNvCxnSpPr>
          <p:nvPr/>
        </p:nvCxnSpPr>
        <p:spPr>
          <a:xfrm flipV="1">
            <a:off x="2267744" y="2571750"/>
            <a:ext cx="0" cy="504056"/>
          </a:xfrm>
          <a:prstGeom prst="straightConnector1">
            <a:avLst/>
          </a:prstGeom>
          <a:ln w="47625" cap="rnd"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7E14520-D67E-96EC-38E5-43FDA833309E}"/>
              </a:ext>
            </a:extLst>
          </p:cNvPr>
          <p:cNvCxnSpPr>
            <a:cxnSpLocks/>
          </p:cNvCxnSpPr>
          <p:nvPr/>
        </p:nvCxnSpPr>
        <p:spPr>
          <a:xfrm flipV="1">
            <a:off x="3851920" y="3075806"/>
            <a:ext cx="0" cy="565792"/>
          </a:xfrm>
          <a:prstGeom prst="straightConnector1">
            <a:avLst/>
          </a:prstGeom>
          <a:ln w="47625" cap="rnd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AFA4A42-8808-4145-82B7-142A2A567B28}"/>
              </a:ext>
            </a:extLst>
          </p:cNvPr>
          <p:cNvCxnSpPr>
            <a:cxnSpLocks/>
          </p:cNvCxnSpPr>
          <p:nvPr/>
        </p:nvCxnSpPr>
        <p:spPr>
          <a:xfrm flipV="1">
            <a:off x="2987824" y="3219822"/>
            <a:ext cx="0" cy="421776"/>
          </a:xfrm>
          <a:prstGeom prst="straightConnector1">
            <a:avLst/>
          </a:prstGeom>
          <a:ln w="47625" cap="rnd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99C0D5A-B43E-2BF2-34C5-EA795771CD84}"/>
              </a:ext>
            </a:extLst>
          </p:cNvPr>
          <p:cNvCxnSpPr>
            <a:cxnSpLocks/>
          </p:cNvCxnSpPr>
          <p:nvPr/>
        </p:nvCxnSpPr>
        <p:spPr>
          <a:xfrm flipH="1">
            <a:off x="2267744" y="3075806"/>
            <a:ext cx="1584176" cy="0"/>
          </a:xfrm>
          <a:prstGeom prst="straightConnector1">
            <a:avLst/>
          </a:prstGeom>
          <a:ln w="47625" cap="rnd">
            <a:round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6C7507B7-0A6D-77CE-1969-9814ADAFEC6E}"/>
              </a:ext>
            </a:extLst>
          </p:cNvPr>
          <p:cNvCxnSpPr>
            <a:cxnSpLocks/>
          </p:cNvCxnSpPr>
          <p:nvPr/>
        </p:nvCxnSpPr>
        <p:spPr>
          <a:xfrm flipH="1">
            <a:off x="2123728" y="3218691"/>
            <a:ext cx="864096" cy="0"/>
          </a:xfrm>
          <a:prstGeom prst="straightConnector1">
            <a:avLst/>
          </a:prstGeom>
          <a:ln w="47625" cap="rnd">
            <a:round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4ACD4220-E1B5-D7F5-8BA9-AF0988B3B04E}"/>
              </a:ext>
            </a:extLst>
          </p:cNvPr>
          <p:cNvSpPr txBox="1"/>
          <p:nvPr/>
        </p:nvSpPr>
        <p:spPr>
          <a:xfrm>
            <a:off x="1504941" y="1116600"/>
            <a:ext cx="1330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RADOS Client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FFC3672-84CF-1F13-9E0F-286417E99C67}"/>
              </a:ext>
            </a:extLst>
          </p:cNvPr>
          <p:cNvCxnSpPr>
            <a:cxnSpLocks/>
          </p:cNvCxnSpPr>
          <p:nvPr/>
        </p:nvCxnSpPr>
        <p:spPr>
          <a:xfrm flipV="1">
            <a:off x="2555776" y="2571750"/>
            <a:ext cx="0" cy="216024"/>
          </a:xfrm>
          <a:prstGeom prst="straightConnector1">
            <a:avLst/>
          </a:prstGeom>
          <a:ln w="47625" cap="rnd">
            <a:solidFill>
              <a:srgbClr val="4573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014F6A2-8B25-30CC-76DD-CE751448AE4E}"/>
              </a:ext>
            </a:extLst>
          </p:cNvPr>
          <p:cNvCxnSpPr>
            <a:cxnSpLocks/>
          </p:cNvCxnSpPr>
          <p:nvPr/>
        </p:nvCxnSpPr>
        <p:spPr>
          <a:xfrm flipV="1">
            <a:off x="2695062" y="2574523"/>
            <a:ext cx="0" cy="69235"/>
          </a:xfrm>
          <a:prstGeom prst="straightConnector1">
            <a:avLst/>
          </a:prstGeom>
          <a:ln w="47625" cap="rnd">
            <a:solidFill>
              <a:srgbClr val="4573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9A2B41D-8447-E970-96A6-9C95AB80E6C4}"/>
              </a:ext>
            </a:extLst>
          </p:cNvPr>
          <p:cNvCxnSpPr>
            <a:cxnSpLocks/>
          </p:cNvCxnSpPr>
          <p:nvPr/>
        </p:nvCxnSpPr>
        <p:spPr>
          <a:xfrm flipV="1">
            <a:off x="2170251" y="1419622"/>
            <a:ext cx="0" cy="493784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2700C24-5DE4-A622-EB92-1518FD2508C3}"/>
              </a:ext>
            </a:extLst>
          </p:cNvPr>
          <p:cNvSpPr/>
          <p:nvPr/>
        </p:nvSpPr>
        <p:spPr>
          <a:xfrm>
            <a:off x="1585193" y="1921418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Write data and parities</a:t>
            </a:r>
          </a:p>
        </p:txBody>
      </p:sp>
    </p:spTree>
    <p:extLst>
      <p:ext uri="{BB962C8B-B14F-4D97-AF65-F5344CB8AC3E}">
        <p14:creationId xmlns:p14="http://schemas.microsoft.com/office/powerpoint/2010/main" val="134570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62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91A1047-317A-843C-CA40-7101F8691191}"/>
              </a:ext>
            </a:extLst>
          </p:cNvPr>
          <p:cNvSpPr txBox="1"/>
          <p:nvPr/>
        </p:nvSpPr>
        <p:spPr>
          <a:xfrm>
            <a:off x="5399191" y="1491630"/>
            <a:ext cx="37448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Only write modified data and coding parities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19A43E8-741D-D9D7-63BC-BFFEBA77E295}"/>
              </a:ext>
            </a:extLst>
          </p:cNvPr>
          <p:cNvCxnSpPr>
            <a:cxnSpLocks/>
          </p:cNvCxnSpPr>
          <p:nvPr/>
        </p:nvCxnSpPr>
        <p:spPr>
          <a:xfrm flipV="1">
            <a:off x="2123728" y="2571750"/>
            <a:ext cx="0" cy="646941"/>
          </a:xfrm>
          <a:prstGeom prst="straightConnector1">
            <a:avLst/>
          </a:prstGeom>
          <a:ln w="47625" cap="rnd"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6C7507B7-0A6D-77CE-1969-9814ADAFEC6E}"/>
              </a:ext>
            </a:extLst>
          </p:cNvPr>
          <p:cNvCxnSpPr>
            <a:cxnSpLocks/>
          </p:cNvCxnSpPr>
          <p:nvPr/>
        </p:nvCxnSpPr>
        <p:spPr>
          <a:xfrm flipH="1">
            <a:off x="2123728" y="3218691"/>
            <a:ext cx="864096" cy="0"/>
          </a:xfrm>
          <a:prstGeom prst="straightConnector1">
            <a:avLst/>
          </a:prstGeom>
          <a:ln w="47625" cap="rnd">
            <a:round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AFA4A42-8808-4145-82B7-142A2A567B28}"/>
              </a:ext>
            </a:extLst>
          </p:cNvPr>
          <p:cNvCxnSpPr>
            <a:cxnSpLocks/>
          </p:cNvCxnSpPr>
          <p:nvPr/>
        </p:nvCxnSpPr>
        <p:spPr>
          <a:xfrm flipV="1">
            <a:off x="2987824" y="3219822"/>
            <a:ext cx="0" cy="421776"/>
          </a:xfrm>
          <a:prstGeom prst="straightConnector1">
            <a:avLst/>
          </a:prstGeom>
          <a:ln w="47625" cap="rnd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B21144D-B806-001D-51F9-10FF2AF0C758}"/>
              </a:ext>
            </a:extLst>
          </p:cNvPr>
          <p:cNvCxnSpPr>
            <a:cxnSpLocks/>
          </p:cNvCxnSpPr>
          <p:nvPr/>
        </p:nvCxnSpPr>
        <p:spPr>
          <a:xfrm flipV="1">
            <a:off x="1979712" y="2571750"/>
            <a:ext cx="0" cy="1069848"/>
          </a:xfrm>
          <a:prstGeom prst="straightConnector1">
            <a:avLst/>
          </a:prstGeom>
          <a:ln w="47625" cap="rnd"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2FD5645-E4E3-29A6-F7DB-B699134E83D9}"/>
              </a:ext>
            </a:extLst>
          </p:cNvPr>
          <p:cNvCxnSpPr>
            <a:cxnSpLocks/>
          </p:cNvCxnSpPr>
          <p:nvPr/>
        </p:nvCxnSpPr>
        <p:spPr>
          <a:xfrm flipV="1">
            <a:off x="2411760" y="2571750"/>
            <a:ext cx="0" cy="360040"/>
          </a:xfrm>
          <a:prstGeom prst="straightConnector1">
            <a:avLst/>
          </a:prstGeom>
          <a:ln w="47625" cap="rnd"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B1614C1-F33A-67ED-ACC6-284140847E49}"/>
              </a:ext>
            </a:extLst>
          </p:cNvPr>
          <p:cNvCxnSpPr>
            <a:cxnSpLocks/>
          </p:cNvCxnSpPr>
          <p:nvPr/>
        </p:nvCxnSpPr>
        <p:spPr>
          <a:xfrm flipV="1">
            <a:off x="4716016" y="2931790"/>
            <a:ext cx="0" cy="709808"/>
          </a:xfrm>
          <a:prstGeom prst="straightConnector1">
            <a:avLst/>
          </a:prstGeom>
          <a:ln w="47625" cap="rnd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5E9F41A-C4B8-4BC9-CD55-8060173714E0}"/>
              </a:ext>
            </a:extLst>
          </p:cNvPr>
          <p:cNvCxnSpPr>
            <a:cxnSpLocks/>
          </p:cNvCxnSpPr>
          <p:nvPr/>
        </p:nvCxnSpPr>
        <p:spPr>
          <a:xfrm flipH="1">
            <a:off x="2411760" y="2931790"/>
            <a:ext cx="2304256" cy="0"/>
          </a:xfrm>
          <a:prstGeom prst="straightConnector1">
            <a:avLst/>
          </a:prstGeom>
          <a:ln w="47625" cap="rnd">
            <a:round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0120459-50C1-FBD8-5542-EC603AB7F6A7}"/>
              </a:ext>
            </a:extLst>
          </p:cNvPr>
          <p:cNvCxnSpPr>
            <a:cxnSpLocks/>
          </p:cNvCxnSpPr>
          <p:nvPr/>
        </p:nvCxnSpPr>
        <p:spPr>
          <a:xfrm flipH="1">
            <a:off x="2699792" y="2643758"/>
            <a:ext cx="3816424" cy="0"/>
          </a:xfrm>
          <a:prstGeom prst="straightConnector1">
            <a:avLst/>
          </a:prstGeom>
          <a:ln w="47625" cap="rnd">
            <a:solidFill>
              <a:srgbClr val="4573FF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6ED9D74-633E-6311-76DE-6D450628B19A}"/>
              </a:ext>
            </a:extLst>
          </p:cNvPr>
          <p:cNvCxnSpPr>
            <a:cxnSpLocks/>
          </p:cNvCxnSpPr>
          <p:nvPr/>
        </p:nvCxnSpPr>
        <p:spPr>
          <a:xfrm flipH="1">
            <a:off x="2555776" y="2787774"/>
            <a:ext cx="3096344" cy="0"/>
          </a:xfrm>
          <a:prstGeom prst="straightConnector1">
            <a:avLst/>
          </a:prstGeom>
          <a:ln w="47625" cap="rnd">
            <a:solidFill>
              <a:srgbClr val="4573FF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47A0358-74D2-DB9B-A687-A3D2B09D913E}"/>
              </a:ext>
            </a:extLst>
          </p:cNvPr>
          <p:cNvCxnSpPr>
            <a:cxnSpLocks/>
          </p:cNvCxnSpPr>
          <p:nvPr/>
        </p:nvCxnSpPr>
        <p:spPr>
          <a:xfrm flipV="1">
            <a:off x="2267744" y="2571750"/>
            <a:ext cx="0" cy="504056"/>
          </a:xfrm>
          <a:prstGeom prst="straightConnector1">
            <a:avLst/>
          </a:prstGeom>
          <a:ln w="47625" cap="rnd">
            <a:solidFill>
              <a:srgbClr val="4573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0802A51-6F34-F85C-6118-45C5144F9A09}"/>
              </a:ext>
            </a:extLst>
          </p:cNvPr>
          <p:cNvCxnSpPr>
            <a:cxnSpLocks/>
          </p:cNvCxnSpPr>
          <p:nvPr/>
        </p:nvCxnSpPr>
        <p:spPr>
          <a:xfrm flipV="1">
            <a:off x="3851920" y="3075806"/>
            <a:ext cx="0" cy="565792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738CB18-E126-3419-E888-E0B05DC07FCF}"/>
              </a:ext>
            </a:extLst>
          </p:cNvPr>
          <p:cNvCxnSpPr>
            <a:cxnSpLocks/>
          </p:cNvCxnSpPr>
          <p:nvPr/>
        </p:nvCxnSpPr>
        <p:spPr>
          <a:xfrm flipH="1">
            <a:off x="2267744" y="3075806"/>
            <a:ext cx="1584176" cy="0"/>
          </a:xfrm>
          <a:prstGeom prst="straightConnector1">
            <a:avLst/>
          </a:prstGeom>
          <a:ln w="47625" cap="rnd">
            <a:solidFill>
              <a:srgbClr val="4573FF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EEC6AB3-1FDA-740D-7138-643F983B13F8}"/>
              </a:ext>
            </a:extLst>
          </p:cNvPr>
          <p:cNvCxnSpPr>
            <a:cxnSpLocks/>
          </p:cNvCxnSpPr>
          <p:nvPr/>
        </p:nvCxnSpPr>
        <p:spPr>
          <a:xfrm flipV="1">
            <a:off x="5652120" y="2787774"/>
            <a:ext cx="0" cy="853824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E1E88C9-8B3C-FA3B-5C76-FDE4D2B985F8}"/>
              </a:ext>
            </a:extLst>
          </p:cNvPr>
          <p:cNvCxnSpPr>
            <a:cxnSpLocks/>
          </p:cNvCxnSpPr>
          <p:nvPr/>
        </p:nvCxnSpPr>
        <p:spPr>
          <a:xfrm flipV="1">
            <a:off x="6516216" y="2643758"/>
            <a:ext cx="0" cy="997840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Simple Optimizations for Overwrite</a:t>
            </a:r>
            <a:endParaRPr dirty="0"/>
          </a:p>
        </p:txBody>
      </p:sp>
      <p:sp>
        <p:nvSpPr>
          <p:cNvPr id="16" name="Can 15">
            <a:extLst>
              <a:ext uri="{FF2B5EF4-FFF2-40B4-BE49-F238E27FC236}">
                <a16:creationId xmlns:a16="http://schemas.microsoft.com/office/drawing/2014/main" id="{32EDC153-8079-FF32-E38C-E8D7F98B8251}"/>
              </a:ext>
            </a:extLst>
          </p:cNvPr>
          <p:cNvSpPr/>
          <p:nvPr/>
        </p:nvSpPr>
        <p:spPr bwMode="auto">
          <a:xfrm>
            <a:off x="5399191" y="3689520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Parity P</a:t>
            </a:r>
          </a:p>
        </p:txBody>
      </p:sp>
      <p:sp>
        <p:nvSpPr>
          <p:cNvPr id="17" name="Can 16">
            <a:extLst>
              <a:ext uri="{FF2B5EF4-FFF2-40B4-BE49-F238E27FC236}">
                <a16:creationId xmlns:a16="http://schemas.microsoft.com/office/drawing/2014/main" id="{EFD9B240-A7BA-9DE0-0B01-8B747E4EDE12}"/>
              </a:ext>
            </a:extLst>
          </p:cNvPr>
          <p:cNvSpPr/>
          <p:nvPr/>
        </p:nvSpPr>
        <p:spPr bwMode="auto">
          <a:xfrm>
            <a:off x="6292996" y="3689519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Parity Q</a:t>
            </a:r>
          </a:p>
        </p:txBody>
      </p:sp>
      <p:sp>
        <p:nvSpPr>
          <p:cNvPr id="18" name="Can 17">
            <a:extLst>
              <a:ext uri="{FF2B5EF4-FFF2-40B4-BE49-F238E27FC236}">
                <a16:creationId xmlns:a16="http://schemas.microsoft.com/office/drawing/2014/main" id="{DD6D149B-B014-3928-DD90-1A2BB78530DB}"/>
              </a:ext>
            </a:extLst>
          </p:cNvPr>
          <p:cNvSpPr/>
          <p:nvPr/>
        </p:nvSpPr>
        <p:spPr bwMode="auto">
          <a:xfrm>
            <a:off x="3611581" y="3689519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3</a:t>
            </a:r>
          </a:p>
        </p:txBody>
      </p:sp>
      <p:sp>
        <p:nvSpPr>
          <p:cNvPr id="19" name="Can 18">
            <a:extLst>
              <a:ext uri="{FF2B5EF4-FFF2-40B4-BE49-F238E27FC236}">
                <a16:creationId xmlns:a16="http://schemas.microsoft.com/office/drawing/2014/main" id="{960E9690-9992-1F60-3F7E-0490D5496A24}"/>
              </a:ext>
            </a:extLst>
          </p:cNvPr>
          <p:cNvSpPr/>
          <p:nvPr/>
        </p:nvSpPr>
        <p:spPr bwMode="auto">
          <a:xfrm>
            <a:off x="4505386" y="3689518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4</a:t>
            </a:r>
          </a:p>
        </p:txBody>
      </p:sp>
      <p:sp>
        <p:nvSpPr>
          <p:cNvPr id="20" name="Can 19">
            <a:extLst>
              <a:ext uri="{FF2B5EF4-FFF2-40B4-BE49-F238E27FC236}">
                <a16:creationId xmlns:a16="http://schemas.microsoft.com/office/drawing/2014/main" id="{6A4E4A4B-EE27-E0B3-5EF5-BE8DA966D9E2}"/>
              </a:ext>
            </a:extLst>
          </p:cNvPr>
          <p:cNvSpPr/>
          <p:nvPr/>
        </p:nvSpPr>
        <p:spPr bwMode="auto">
          <a:xfrm>
            <a:off x="1823971" y="3689518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1</a:t>
            </a:r>
          </a:p>
        </p:txBody>
      </p:sp>
      <p:sp>
        <p:nvSpPr>
          <p:cNvPr id="21" name="Can 20">
            <a:extLst>
              <a:ext uri="{FF2B5EF4-FFF2-40B4-BE49-F238E27FC236}">
                <a16:creationId xmlns:a16="http://schemas.microsoft.com/office/drawing/2014/main" id="{B478A08E-F8EA-C227-F83F-A9BF3418BF8F}"/>
              </a:ext>
            </a:extLst>
          </p:cNvPr>
          <p:cNvSpPr/>
          <p:nvPr/>
        </p:nvSpPr>
        <p:spPr bwMode="auto">
          <a:xfrm>
            <a:off x="2717776" y="3689517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F0B355-5FA8-2A88-2174-900B2FF1D068}"/>
              </a:ext>
            </a:extLst>
          </p:cNvPr>
          <p:cNvSpPr txBox="1"/>
          <p:nvPr/>
        </p:nvSpPr>
        <p:spPr>
          <a:xfrm>
            <a:off x="3275856" y="4442834"/>
            <a:ext cx="3608173" cy="370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4+2 Erasure Coding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ACD4220-E1B5-D7F5-8BA9-AF0988B3B04E}"/>
              </a:ext>
            </a:extLst>
          </p:cNvPr>
          <p:cNvSpPr txBox="1"/>
          <p:nvPr/>
        </p:nvSpPr>
        <p:spPr>
          <a:xfrm>
            <a:off x="1504941" y="1116600"/>
            <a:ext cx="1330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RADOS Client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FFC3672-84CF-1F13-9E0F-286417E99C67}"/>
              </a:ext>
            </a:extLst>
          </p:cNvPr>
          <p:cNvCxnSpPr>
            <a:cxnSpLocks/>
          </p:cNvCxnSpPr>
          <p:nvPr/>
        </p:nvCxnSpPr>
        <p:spPr>
          <a:xfrm flipV="1">
            <a:off x="2555776" y="2571750"/>
            <a:ext cx="0" cy="216024"/>
          </a:xfrm>
          <a:prstGeom prst="straightConnector1">
            <a:avLst/>
          </a:prstGeom>
          <a:ln w="47625" cap="rnd">
            <a:solidFill>
              <a:srgbClr val="4573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014F6A2-8B25-30CC-76DD-CE751448AE4E}"/>
              </a:ext>
            </a:extLst>
          </p:cNvPr>
          <p:cNvCxnSpPr>
            <a:cxnSpLocks/>
          </p:cNvCxnSpPr>
          <p:nvPr/>
        </p:nvCxnSpPr>
        <p:spPr>
          <a:xfrm flipV="1">
            <a:off x="2695062" y="2574523"/>
            <a:ext cx="0" cy="69235"/>
          </a:xfrm>
          <a:prstGeom prst="straightConnector1">
            <a:avLst/>
          </a:prstGeom>
          <a:ln w="47625" cap="rnd">
            <a:solidFill>
              <a:srgbClr val="4573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9A2B41D-8447-E970-96A6-9C95AB80E6C4}"/>
              </a:ext>
            </a:extLst>
          </p:cNvPr>
          <p:cNvCxnSpPr>
            <a:cxnSpLocks/>
          </p:cNvCxnSpPr>
          <p:nvPr/>
        </p:nvCxnSpPr>
        <p:spPr>
          <a:xfrm flipV="1">
            <a:off x="2170251" y="1419622"/>
            <a:ext cx="0" cy="493784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01F33C3-32A9-BFFF-998F-75479827E5DD}"/>
              </a:ext>
            </a:extLst>
          </p:cNvPr>
          <p:cNvSpPr txBox="1"/>
          <p:nvPr/>
        </p:nvSpPr>
        <p:spPr>
          <a:xfrm>
            <a:off x="5400000" y="1490400"/>
            <a:ext cx="37448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Only read unmodified data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3A35752-1A5C-8259-E66D-451E1E895FD4}"/>
              </a:ext>
            </a:extLst>
          </p:cNvPr>
          <p:cNvSpPr/>
          <p:nvPr/>
        </p:nvSpPr>
        <p:spPr>
          <a:xfrm>
            <a:off x="1584000" y="19224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Merge new data</a:t>
            </a:r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D99FBBE8-CEE4-2915-7AA6-CAD0FE0CC9FA}"/>
              </a:ext>
            </a:extLst>
          </p:cNvPr>
          <p:cNvSpPr/>
          <p:nvPr/>
        </p:nvSpPr>
        <p:spPr>
          <a:xfrm>
            <a:off x="1585194" y="1922548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Calculate coding parities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99F4E7E-2D7F-49A5-9BBD-7634BBEBD0B8}"/>
              </a:ext>
            </a:extLst>
          </p:cNvPr>
          <p:cNvSpPr/>
          <p:nvPr/>
        </p:nvSpPr>
        <p:spPr>
          <a:xfrm>
            <a:off x="1585195" y="19224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old data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19B363DE-04FB-767F-BF9D-C8901823CEBB}"/>
              </a:ext>
            </a:extLst>
          </p:cNvPr>
          <p:cNvSpPr/>
          <p:nvPr/>
        </p:nvSpPr>
        <p:spPr>
          <a:xfrm>
            <a:off x="1585193" y="1921418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Write data and parities</a:t>
            </a:r>
          </a:p>
        </p:txBody>
      </p:sp>
    </p:spTree>
    <p:extLst>
      <p:ext uri="{BB962C8B-B14F-4D97-AF65-F5344CB8AC3E}">
        <p14:creationId xmlns:p14="http://schemas.microsoft.com/office/powerpoint/2010/main" val="232907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  <p:bldP spid="62" grpId="0" animBg="1"/>
      <p:bldP spid="2" grpId="0" animBg="1"/>
      <p:bldP spid="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014F6A2-8B25-30CC-76DD-CE751448AE4E}"/>
              </a:ext>
            </a:extLst>
          </p:cNvPr>
          <p:cNvCxnSpPr>
            <a:cxnSpLocks/>
          </p:cNvCxnSpPr>
          <p:nvPr/>
        </p:nvCxnSpPr>
        <p:spPr>
          <a:xfrm flipV="1">
            <a:off x="2695062" y="2574523"/>
            <a:ext cx="0" cy="213251"/>
          </a:xfrm>
          <a:prstGeom prst="straightConnector1">
            <a:avLst/>
          </a:prstGeom>
          <a:ln w="47625" cap="rnd">
            <a:solidFill>
              <a:srgbClr val="4573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5BB029F-843E-2FE5-97CA-446FED39BB2D}"/>
              </a:ext>
            </a:extLst>
          </p:cNvPr>
          <p:cNvCxnSpPr>
            <a:cxnSpLocks/>
          </p:cNvCxnSpPr>
          <p:nvPr/>
        </p:nvCxnSpPr>
        <p:spPr>
          <a:xfrm flipV="1">
            <a:off x="2695062" y="2574523"/>
            <a:ext cx="0" cy="213251"/>
          </a:xfrm>
          <a:prstGeom prst="straightConnector1">
            <a:avLst/>
          </a:prstGeom>
          <a:ln w="47625" cap="rnd">
            <a:solidFill>
              <a:schemeClr val="accent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FFC3672-84CF-1F13-9E0F-286417E99C67}"/>
              </a:ext>
            </a:extLst>
          </p:cNvPr>
          <p:cNvCxnSpPr>
            <a:cxnSpLocks/>
          </p:cNvCxnSpPr>
          <p:nvPr/>
        </p:nvCxnSpPr>
        <p:spPr>
          <a:xfrm flipV="1">
            <a:off x="2555776" y="2571750"/>
            <a:ext cx="0" cy="360040"/>
          </a:xfrm>
          <a:prstGeom prst="straightConnector1">
            <a:avLst/>
          </a:prstGeom>
          <a:ln w="47625" cap="rnd">
            <a:solidFill>
              <a:srgbClr val="4573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4534792-9309-3E56-B60D-08B6552A8304}"/>
              </a:ext>
            </a:extLst>
          </p:cNvPr>
          <p:cNvCxnSpPr>
            <a:cxnSpLocks/>
          </p:cNvCxnSpPr>
          <p:nvPr/>
        </p:nvCxnSpPr>
        <p:spPr>
          <a:xfrm flipV="1">
            <a:off x="2555776" y="2571750"/>
            <a:ext cx="0" cy="360040"/>
          </a:xfrm>
          <a:prstGeom prst="straightConnector1">
            <a:avLst/>
          </a:prstGeom>
          <a:ln w="47625" cap="rnd">
            <a:solidFill>
              <a:schemeClr val="accent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0120459-50C1-FBD8-5542-EC603AB7F6A7}"/>
              </a:ext>
            </a:extLst>
          </p:cNvPr>
          <p:cNvCxnSpPr>
            <a:cxnSpLocks/>
          </p:cNvCxnSpPr>
          <p:nvPr/>
        </p:nvCxnSpPr>
        <p:spPr>
          <a:xfrm flipH="1">
            <a:off x="2695062" y="2787774"/>
            <a:ext cx="3821154" cy="0"/>
          </a:xfrm>
          <a:prstGeom prst="straightConnector1">
            <a:avLst/>
          </a:prstGeom>
          <a:ln w="47625" cap="rnd">
            <a:solidFill>
              <a:srgbClr val="4573FF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6ED9D74-633E-6311-76DE-6D450628B19A}"/>
              </a:ext>
            </a:extLst>
          </p:cNvPr>
          <p:cNvCxnSpPr>
            <a:cxnSpLocks/>
          </p:cNvCxnSpPr>
          <p:nvPr/>
        </p:nvCxnSpPr>
        <p:spPr>
          <a:xfrm flipH="1">
            <a:off x="2555776" y="2931790"/>
            <a:ext cx="3096344" cy="0"/>
          </a:xfrm>
          <a:prstGeom prst="straightConnector1">
            <a:avLst/>
          </a:prstGeom>
          <a:ln w="47625" cap="rnd">
            <a:solidFill>
              <a:srgbClr val="4573FF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EEC6AB3-1FDA-740D-7138-643F983B13F8}"/>
              </a:ext>
            </a:extLst>
          </p:cNvPr>
          <p:cNvCxnSpPr>
            <a:cxnSpLocks/>
          </p:cNvCxnSpPr>
          <p:nvPr/>
        </p:nvCxnSpPr>
        <p:spPr>
          <a:xfrm flipV="1">
            <a:off x="5652120" y="2931790"/>
            <a:ext cx="0" cy="709808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E1E88C9-8B3C-FA3B-5C76-FDE4D2B985F8}"/>
              </a:ext>
            </a:extLst>
          </p:cNvPr>
          <p:cNvCxnSpPr>
            <a:cxnSpLocks/>
          </p:cNvCxnSpPr>
          <p:nvPr/>
        </p:nvCxnSpPr>
        <p:spPr>
          <a:xfrm flipV="1">
            <a:off x="6516216" y="2787774"/>
            <a:ext cx="0" cy="853824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Parity-Delta-Write Optimization</a:t>
            </a:r>
            <a:endParaRPr dirty="0"/>
          </a:p>
        </p:txBody>
      </p:sp>
      <p:sp>
        <p:nvSpPr>
          <p:cNvPr id="16" name="Can 15">
            <a:extLst>
              <a:ext uri="{FF2B5EF4-FFF2-40B4-BE49-F238E27FC236}">
                <a16:creationId xmlns:a16="http://schemas.microsoft.com/office/drawing/2014/main" id="{32EDC153-8079-FF32-E38C-E8D7F98B8251}"/>
              </a:ext>
            </a:extLst>
          </p:cNvPr>
          <p:cNvSpPr/>
          <p:nvPr/>
        </p:nvSpPr>
        <p:spPr bwMode="auto">
          <a:xfrm>
            <a:off x="5399191" y="3689520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Parity P</a:t>
            </a:r>
          </a:p>
        </p:txBody>
      </p:sp>
      <p:sp>
        <p:nvSpPr>
          <p:cNvPr id="17" name="Can 16">
            <a:extLst>
              <a:ext uri="{FF2B5EF4-FFF2-40B4-BE49-F238E27FC236}">
                <a16:creationId xmlns:a16="http://schemas.microsoft.com/office/drawing/2014/main" id="{EFD9B240-A7BA-9DE0-0B01-8B747E4EDE12}"/>
              </a:ext>
            </a:extLst>
          </p:cNvPr>
          <p:cNvSpPr/>
          <p:nvPr/>
        </p:nvSpPr>
        <p:spPr bwMode="auto">
          <a:xfrm>
            <a:off x="6292996" y="3689519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Parity Q</a:t>
            </a:r>
          </a:p>
        </p:txBody>
      </p:sp>
      <p:sp>
        <p:nvSpPr>
          <p:cNvPr id="18" name="Can 17">
            <a:extLst>
              <a:ext uri="{FF2B5EF4-FFF2-40B4-BE49-F238E27FC236}">
                <a16:creationId xmlns:a16="http://schemas.microsoft.com/office/drawing/2014/main" id="{DD6D149B-B014-3928-DD90-1A2BB78530DB}"/>
              </a:ext>
            </a:extLst>
          </p:cNvPr>
          <p:cNvSpPr/>
          <p:nvPr/>
        </p:nvSpPr>
        <p:spPr bwMode="auto">
          <a:xfrm>
            <a:off x="3611581" y="3689519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3</a:t>
            </a:r>
          </a:p>
        </p:txBody>
      </p:sp>
      <p:sp>
        <p:nvSpPr>
          <p:cNvPr id="19" name="Can 18">
            <a:extLst>
              <a:ext uri="{FF2B5EF4-FFF2-40B4-BE49-F238E27FC236}">
                <a16:creationId xmlns:a16="http://schemas.microsoft.com/office/drawing/2014/main" id="{960E9690-9992-1F60-3F7E-0490D5496A24}"/>
              </a:ext>
            </a:extLst>
          </p:cNvPr>
          <p:cNvSpPr/>
          <p:nvPr/>
        </p:nvSpPr>
        <p:spPr bwMode="auto">
          <a:xfrm>
            <a:off x="4505386" y="3689518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4</a:t>
            </a:r>
          </a:p>
        </p:txBody>
      </p:sp>
      <p:sp>
        <p:nvSpPr>
          <p:cNvPr id="20" name="Can 19">
            <a:extLst>
              <a:ext uri="{FF2B5EF4-FFF2-40B4-BE49-F238E27FC236}">
                <a16:creationId xmlns:a16="http://schemas.microsoft.com/office/drawing/2014/main" id="{6A4E4A4B-EE27-E0B3-5EF5-BE8DA966D9E2}"/>
              </a:ext>
            </a:extLst>
          </p:cNvPr>
          <p:cNvSpPr/>
          <p:nvPr/>
        </p:nvSpPr>
        <p:spPr bwMode="auto">
          <a:xfrm>
            <a:off x="1823971" y="3689518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1</a:t>
            </a:r>
          </a:p>
        </p:txBody>
      </p:sp>
      <p:sp>
        <p:nvSpPr>
          <p:cNvPr id="21" name="Can 20">
            <a:extLst>
              <a:ext uri="{FF2B5EF4-FFF2-40B4-BE49-F238E27FC236}">
                <a16:creationId xmlns:a16="http://schemas.microsoft.com/office/drawing/2014/main" id="{B478A08E-F8EA-C227-F83F-A9BF3418BF8F}"/>
              </a:ext>
            </a:extLst>
          </p:cNvPr>
          <p:cNvSpPr/>
          <p:nvPr/>
        </p:nvSpPr>
        <p:spPr bwMode="auto">
          <a:xfrm>
            <a:off x="2717776" y="3689517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F0B355-5FA8-2A88-2174-900B2FF1D068}"/>
              </a:ext>
            </a:extLst>
          </p:cNvPr>
          <p:cNvSpPr txBox="1"/>
          <p:nvPr/>
        </p:nvSpPr>
        <p:spPr>
          <a:xfrm>
            <a:off x="3275856" y="4442834"/>
            <a:ext cx="3608173" cy="370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4+2 Erasure Coding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ACD4220-E1B5-D7F5-8BA9-AF0988B3B04E}"/>
              </a:ext>
            </a:extLst>
          </p:cNvPr>
          <p:cNvSpPr txBox="1"/>
          <p:nvPr/>
        </p:nvSpPr>
        <p:spPr>
          <a:xfrm>
            <a:off x="1504941" y="1116600"/>
            <a:ext cx="1330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RADOS Client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9A2B41D-8447-E970-96A6-9C95AB80E6C4}"/>
              </a:ext>
            </a:extLst>
          </p:cNvPr>
          <p:cNvCxnSpPr>
            <a:cxnSpLocks/>
          </p:cNvCxnSpPr>
          <p:nvPr/>
        </p:nvCxnSpPr>
        <p:spPr>
          <a:xfrm flipV="1">
            <a:off x="2170251" y="1419622"/>
            <a:ext cx="0" cy="493784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6A0C283-D33E-AE40-14F2-B1A343E44D20}"/>
              </a:ext>
            </a:extLst>
          </p:cNvPr>
          <p:cNvCxnSpPr>
            <a:cxnSpLocks/>
          </p:cNvCxnSpPr>
          <p:nvPr/>
        </p:nvCxnSpPr>
        <p:spPr>
          <a:xfrm flipH="1">
            <a:off x="2695062" y="2787774"/>
            <a:ext cx="3821154" cy="0"/>
          </a:xfrm>
          <a:prstGeom prst="straightConnector1">
            <a:avLst/>
          </a:prstGeom>
          <a:ln w="47625" cap="rnd">
            <a:solidFill>
              <a:schemeClr val="accent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FFBB4CB-EA96-714E-5CB6-D7C609AA9EB0}"/>
              </a:ext>
            </a:extLst>
          </p:cNvPr>
          <p:cNvCxnSpPr>
            <a:cxnSpLocks/>
          </p:cNvCxnSpPr>
          <p:nvPr/>
        </p:nvCxnSpPr>
        <p:spPr>
          <a:xfrm flipH="1">
            <a:off x="2555776" y="2931790"/>
            <a:ext cx="3096344" cy="0"/>
          </a:xfrm>
          <a:prstGeom prst="straightConnector1">
            <a:avLst/>
          </a:prstGeom>
          <a:ln w="47625" cap="rnd">
            <a:solidFill>
              <a:schemeClr val="accent1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BE68020-E322-3DDB-CE26-2BB6806C501E}"/>
              </a:ext>
            </a:extLst>
          </p:cNvPr>
          <p:cNvCxnSpPr>
            <a:cxnSpLocks/>
          </p:cNvCxnSpPr>
          <p:nvPr/>
        </p:nvCxnSpPr>
        <p:spPr>
          <a:xfrm flipV="1">
            <a:off x="5652120" y="2931790"/>
            <a:ext cx="0" cy="709808"/>
          </a:xfrm>
          <a:prstGeom prst="straightConnector1">
            <a:avLst/>
          </a:prstGeom>
          <a:ln w="47625" cap="rnd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D54A696-1C65-4107-BFB0-3187B388864F}"/>
              </a:ext>
            </a:extLst>
          </p:cNvPr>
          <p:cNvCxnSpPr>
            <a:cxnSpLocks/>
          </p:cNvCxnSpPr>
          <p:nvPr/>
        </p:nvCxnSpPr>
        <p:spPr>
          <a:xfrm flipV="1">
            <a:off x="6516216" y="2787774"/>
            <a:ext cx="0" cy="853824"/>
          </a:xfrm>
          <a:prstGeom prst="straightConnector1">
            <a:avLst/>
          </a:prstGeom>
          <a:ln w="47625" cap="rnd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2FA2AFD5-DFEE-3C13-EB19-439A30953F40}"/>
              </a:ext>
            </a:extLst>
          </p:cNvPr>
          <p:cNvSpPr txBox="1"/>
          <p:nvPr/>
        </p:nvSpPr>
        <p:spPr>
          <a:xfrm>
            <a:off x="5004050" y="1491630"/>
            <a:ext cx="41399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Optimization only helps for larger values of 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With 4+2 there is no benefit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With 3+2 it would increase the amount of I/O</a:t>
            </a:r>
          </a:p>
        </p:txBody>
      </p: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3E4C5FFA-10AE-115D-12F8-00C235D667DA}"/>
              </a:ext>
            </a:extLst>
          </p:cNvPr>
          <p:cNvCxnSpPr>
            <a:cxnSpLocks/>
          </p:cNvCxnSpPr>
          <p:nvPr/>
        </p:nvCxnSpPr>
        <p:spPr>
          <a:xfrm flipV="1">
            <a:off x="2267744" y="2571750"/>
            <a:ext cx="0" cy="504056"/>
          </a:xfrm>
          <a:prstGeom prst="straightConnector1">
            <a:avLst/>
          </a:prstGeom>
          <a:ln w="47625" cap="rnd">
            <a:solidFill>
              <a:srgbClr val="4573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F8EE662B-5AF5-D823-935F-E00D0708330B}"/>
              </a:ext>
            </a:extLst>
          </p:cNvPr>
          <p:cNvCxnSpPr>
            <a:cxnSpLocks/>
          </p:cNvCxnSpPr>
          <p:nvPr/>
        </p:nvCxnSpPr>
        <p:spPr>
          <a:xfrm flipV="1">
            <a:off x="3851920" y="3075806"/>
            <a:ext cx="0" cy="565792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EE00A7E3-B142-19A1-39FC-5EAE684F1F97}"/>
              </a:ext>
            </a:extLst>
          </p:cNvPr>
          <p:cNvCxnSpPr>
            <a:cxnSpLocks/>
          </p:cNvCxnSpPr>
          <p:nvPr/>
        </p:nvCxnSpPr>
        <p:spPr>
          <a:xfrm flipH="1">
            <a:off x="2267744" y="3075806"/>
            <a:ext cx="1584176" cy="0"/>
          </a:xfrm>
          <a:prstGeom prst="straightConnector1">
            <a:avLst/>
          </a:prstGeom>
          <a:ln w="47625" cap="rnd">
            <a:solidFill>
              <a:srgbClr val="4573FF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79C23635-8A19-7410-B526-7198F9AF8490}"/>
              </a:ext>
            </a:extLst>
          </p:cNvPr>
          <p:cNvCxnSpPr>
            <a:cxnSpLocks/>
          </p:cNvCxnSpPr>
          <p:nvPr/>
        </p:nvCxnSpPr>
        <p:spPr>
          <a:xfrm flipV="1">
            <a:off x="2267744" y="2571750"/>
            <a:ext cx="0" cy="504056"/>
          </a:xfrm>
          <a:prstGeom prst="straightConnector1">
            <a:avLst/>
          </a:prstGeom>
          <a:ln w="47625" cap="rnd"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306C4FC2-36FC-7AB3-1B46-ABF1EA67329B}"/>
              </a:ext>
            </a:extLst>
          </p:cNvPr>
          <p:cNvCxnSpPr>
            <a:cxnSpLocks/>
          </p:cNvCxnSpPr>
          <p:nvPr/>
        </p:nvCxnSpPr>
        <p:spPr>
          <a:xfrm flipV="1">
            <a:off x="3851920" y="3075806"/>
            <a:ext cx="0" cy="565792"/>
          </a:xfrm>
          <a:prstGeom prst="straightConnector1">
            <a:avLst/>
          </a:prstGeom>
          <a:ln w="47625" cap="rnd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>
            <a:extLst>
              <a:ext uri="{FF2B5EF4-FFF2-40B4-BE49-F238E27FC236}">
                <a16:creationId xmlns:a16="http://schemas.microsoft.com/office/drawing/2014/main" id="{DAF237F4-6AF4-22CA-45C5-8E79DFF613BB}"/>
              </a:ext>
            </a:extLst>
          </p:cNvPr>
          <p:cNvCxnSpPr>
            <a:cxnSpLocks/>
          </p:cNvCxnSpPr>
          <p:nvPr/>
        </p:nvCxnSpPr>
        <p:spPr>
          <a:xfrm flipH="1">
            <a:off x="2267744" y="3075806"/>
            <a:ext cx="1584176" cy="0"/>
          </a:xfrm>
          <a:prstGeom prst="straightConnector1">
            <a:avLst/>
          </a:prstGeom>
          <a:ln w="47625" cap="rnd">
            <a:round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99F4E7E-2D7F-49A5-9BBD-7634BBEBD0B8}"/>
              </a:ext>
            </a:extLst>
          </p:cNvPr>
          <p:cNvSpPr/>
          <p:nvPr/>
        </p:nvSpPr>
        <p:spPr>
          <a:xfrm>
            <a:off x="1585195" y="192466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 old data and old parity</a:t>
            </a:r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D99FBBE8-CEE4-2915-7AA6-CAD0FE0CC9FA}"/>
              </a:ext>
            </a:extLst>
          </p:cNvPr>
          <p:cNvSpPr/>
          <p:nvPr/>
        </p:nvSpPr>
        <p:spPr>
          <a:xfrm>
            <a:off x="1585194" y="1924808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Apply delta to coding parities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2700C24-5DE4-A622-EB92-1518FD2508C3}"/>
              </a:ext>
            </a:extLst>
          </p:cNvPr>
          <p:cNvSpPr/>
          <p:nvPr/>
        </p:nvSpPr>
        <p:spPr>
          <a:xfrm>
            <a:off x="1585193" y="1923678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Write data and parities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3A35752-1A5C-8259-E66D-451E1E895FD4}"/>
              </a:ext>
            </a:extLst>
          </p:cNvPr>
          <p:cNvSpPr/>
          <p:nvPr/>
        </p:nvSpPr>
        <p:spPr>
          <a:xfrm>
            <a:off x="1584000" y="192466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Delta = old data XOR new data</a:t>
            </a:r>
          </a:p>
        </p:txBody>
      </p:sp>
    </p:spTree>
    <p:extLst>
      <p:ext uri="{BB962C8B-B14F-4D97-AF65-F5344CB8AC3E}">
        <p14:creationId xmlns:p14="http://schemas.microsoft.com/office/powerpoint/2010/main" val="324114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/>
      <p:bldP spid="2" grpId="0" animBg="1"/>
      <p:bldP spid="62" grpId="0" animBg="1"/>
      <p:bldP spid="62" grpId="1" animBg="1"/>
      <p:bldP spid="4" grpId="0" animBg="1"/>
      <p:bldP spid="3" grpId="0" animBg="1"/>
      <p:bldP spid="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014F6A2-8B25-30CC-76DD-CE751448AE4E}"/>
              </a:ext>
            </a:extLst>
          </p:cNvPr>
          <p:cNvCxnSpPr>
            <a:cxnSpLocks/>
          </p:cNvCxnSpPr>
          <p:nvPr/>
        </p:nvCxnSpPr>
        <p:spPr>
          <a:xfrm flipH="1">
            <a:off x="2835561" y="2132594"/>
            <a:ext cx="1951244" cy="7108"/>
          </a:xfrm>
          <a:prstGeom prst="straightConnector1">
            <a:avLst/>
          </a:prstGeom>
          <a:ln w="47625" cap="rnd">
            <a:solidFill>
              <a:srgbClr val="00B05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FFC3672-84CF-1F13-9E0F-286417E99C67}"/>
              </a:ext>
            </a:extLst>
          </p:cNvPr>
          <p:cNvCxnSpPr>
            <a:cxnSpLocks/>
          </p:cNvCxnSpPr>
          <p:nvPr/>
        </p:nvCxnSpPr>
        <p:spPr>
          <a:xfrm flipH="1">
            <a:off x="2835561" y="2427734"/>
            <a:ext cx="3320615" cy="0"/>
          </a:xfrm>
          <a:prstGeom prst="straightConnector1">
            <a:avLst/>
          </a:prstGeom>
          <a:ln w="47625" cap="rnd">
            <a:solidFill>
              <a:srgbClr val="00B05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EEC6AB3-1FDA-740D-7138-643F983B13F8}"/>
              </a:ext>
            </a:extLst>
          </p:cNvPr>
          <p:cNvCxnSpPr>
            <a:cxnSpLocks/>
          </p:cNvCxnSpPr>
          <p:nvPr/>
        </p:nvCxnSpPr>
        <p:spPr>
          <a:xfrm flipV="1">
            <a:off x="5652120" y="2268072"/>
            <a:ext cx="0" cy="1373526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E1E88C9-8B3C-FA3B-5C76-FDE4D2B985F8}"/>
              </a:ext>
            </a:extLst>
          </p:cNvPr>
          <p:cNvCxnSpPr>
            <a:cxnSpLocks/>
          </p:cNvCxnSpPr>
          <p:nvPr/>
        </p:nvCxnSpPr>
        <p:spPr>
          <a:xfrm flipV="1">
            <a:off x="6516216" y="2592108"/>
            <a:ext cx="0" cy="1049490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BE68020-E322-3DDB-CE26-2BB6806C501E}"/>
              </a:ext>
            </a:extLst>
          </p:cNvPr>
          <p:cNvCxnSpPr>
            <a:cxnSpLocks/>
          </p:cNvCxnSpPr>
          <p:nvPr/>
        </p:nvCxnSpPr>
        <p:spPr>
          <a:xfrm flipV="1">
            <a:off x="5652120" y="2268072"/>
            <a:ext cx="0" cy="1373526"/>
          </a:xfrm>
          <a:prstGeom prst="straightConnector1">
            <a:avLst/>
          </a:prstGeom>
          <a:ln w="47625" cap="rnd">
            <a:solidFill>
              <a:schemeClr val="accent1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D54A696-1C65-4107-BFB0-3187B388864F}"/>
              </a:ext>
            </a:extLst>
          </p:cNvPr>
          <p:cNvCxnSpPr>
            <a:cxnSpLocks/>
          </p:cNvCxnSpPr>
          <p:nvPr/>
        </p:nvCxnSpPr>
        <p:spPr>
          <a:xfrm flipV="1">
            <a:off x="6516216" y="2592108"/>
            <a:ext cx="0" cy="1049490"/>
          </a:xfrm>
          <a:prstGeom prst="straightConnector1">
            <a:avLst/>
          </a:prstGeom>
          <a:ln w="47625" cap="rnd">
            <a:solidFill>
              <a:schemeClr val="accent1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Optimize Network Bandwidth</a:t>
            </a:r>
            <a:endParaRPr dirty="0"/>
          </a:p>
        </p:txBody>
      </p:sp>
      <p:sp>
        <p:nvSpPr>
          <p:cNvPr id="16" name="Can 15">
            <a:extLst>
              <a:ext uri="{FF2B5EF4-FFF2-40B4-BE49-F238E27FC236}">
                <a16:creationId xmlns:a16="http://schemas.microsoft.com/office/drawing/2014/main" id="{32EDC153-8079-FF32-E38C-E8D7F98B8251}"/>
              </a:ext>
            </a:extLst>
          </p:cNvPr>
          <p:cNvSpPr/>
          <p:nvPr/>
        </p:nvSpPr>
        <p:spPr bwMode="auto">
          <a:xfrm>
            <a:off x="5399191" y="3689520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Parity P</a:t>
            </a:r>
          </a:p>
        </p:txBody>
      </p:sp>
      <p:sp>
        <p:nvSpPr>
          <p:cNvPr id="17" name="Can 16">
            <a:extLst>
              <a:ext uri="{FF2B5EF4-FFF2-40B4-BE49-F238E27FC236}">
                <a16:creationId xmlns:a16="http://schemas.microsoft.com/office/drawing/2014/main" id="{EFD9B240-A7BA-9DE0-0B01-8B747E4EDE12}"/>
              </a:ext>
            </a:extLst>
          </p:cNvPr>
          <p:cNvSpPr/>
          <p:nvPr/>
        </p:nvSpPr>
        <p:spPr bwMode="auto">
          <a:xfrm>
            <a:off x="6292996" y="3689519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Parity Q</a:t>
            </a:r>
          </a:p>
        </p:txBody>
      </p:sp>
      <p:sp>
        <p:nvSpPr>
          <p:cNvPr id="18" name="Can 17">
            <a:extLst>
              <a:ext uri="{FF2B5EF4-FFF2-40B4-BE49-F238E27FC236}">
                <a16:creationId xmlns:a16="http://schemas.microsoft.com/office/drawing/2014/main" id="{DD6D149B-B014-3928-DD90-1A2BB78530DB}"/>
              </a:ext>
            </a:extLst>
          </p:cNvPr>
          <p:cNvSpPr/>
          <p:nvPr/>
        </p:nvSpPr>
        <p:spPr bwMode="auto">
          <a:xfrm>
            <a:off x="3611581" y="3689519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3</a:t>
            </a:r>
          </a:p>
        </p:txBody>
      </p:sp>
      <p:sp>
        <p:nvSpPr>
          <p:cNvPr id="19" name="Can 18">
            <a:extLst>
              <a:ext uri="{FF2B5EF4-FFF2-40B4-BE49-F238E27FC236}">
                <a16:creationId xmlns:a16="http://schemas.microsoft.com/office/drawing/2014/main" id="{960E9690-9992-1F60-3F7E-0490D5496A24}"/>
              </a:ext>
            </a:extLst>
          </p:cNvPr>
          <p:cNvSpPr/>
          <p:nvPr/>
        </p:nvSpPr>
        <p:spPr bwMode="auto">
          <a:xfrm>
            <a:off x="4505386" y="3689518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4</a:t>
            </a:r>
          </a:p>
        </p:txBody>
      </p:sp>
      <p:sp>
        <p:nvSpPr>
          <p:cNvPr id="20" name="Can 19">
            <a:extLst>
              <a:ext uri="{FF2B5EF4-FFF2-40B4-BE49-F238E27FC236}">
                <a16:creationId xmlns:a16="http://schemas.microsoft.com/office/drawing/2014/main" id="{6A4E4A4B-EE27-E0B3-5EF5-BE8DA966D9E2}"/>
              </a:ext>
            </a:extLst>
          </p:cNvPr>
          <p:cNvSpPr/>
          <p:nvPr/>
        </p:nvSpPr>
        <p:spPr bwMode="auto">
          <a:xfrm>
            <a:off x="1823971" y="3689518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1</a:t>
            </a:r>
          </a:p>
        </p:txBody>
      </p:sp>
      <p:sp>
        <p:nvSpPr>
          <p:cNvPr id="21" name="Can 20">
            <a:extLst>
              <a:ext uri="{FF2B5EF4-FFF2-40B4-BE49-F238E27FC236}">
                <a16:creationId xmlns:a16="http://schemas.microsoft.com/office/drawing/2014/main" id="{B478A08E-F8EA-C227-F83F-A9BF3418BF8F}"/>
              </a:ext>
            </a:extLst>
          </p:cNvPr>
          <p:cNvSpPr/>
          <p:nvPr/>
        </p:nvSpPr>
        <p:spPr bwMode="auto">
          <a:xfrm>
            <a:off x="2717776" y="3689517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F0B355-5FA8-2A88-2174-900B2FF1D068}"/>
              </a:ext>
            </a:extLst>
          </p:cNvPr>
          <p:cNvSpPr txBox="1"/>
          <p:nvPr/>
        </p:nvSpPr>
        <p:spPr>
          <a:xfrm>
            <a:off x="3275856" y="4442834"/>
            <a:ext cx="3608173" cy="370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4+2 Erasure Coding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ACD4220-E1B5-D7F5-8BA9-AF0988B3B04E}"/>
              </a:ext>
            </a:extLst>
          </p:cNvPr>
          <p:cNvSpPr txBox="1"/>
          <p:nvPr/>
        </p:nvSpPr>
        <p:spPr>
          <a:xfrm>
            <a:off x="1504941" y="1116600"/>
            <a:ext cx="1330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RADOS Client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9A2B41D-8447-E970-96A6-9C95AB80E6C4}"/>
              </a:ext>
            </a:extLst>
          </p:cNvPr>
          <p:cNvCxnSpPr>
            <a:cxnSpLocks/>
          </p:cNvCxnSpPr>
          <p:nvPr/>
        </p:nvCxnSpPr>
        <p:spPr>
          <a:xfrm flipV="1">
            <a:off x="2170251" y="1419622"/>
            <a:ext cx="0" cy="493784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3E4C5FFA-10AE-115D-12F8-00C235D667DA}"/>
              </a:ext>
            </a:extLst>
          </p:cNvPr>
          <p:cNvCxnSpPr>
            <a:cxnSpLocks/>
          </p:cNvCxnSpPr>
          <p:nvPr/>
        </p:nvCxnSpPr>
        <p:spPr>
          <a:xfrm flipV="1">
            <a:off x="2267744" y="2571750"/>
            <a:ext cx="0" cy="504056"/>
          </a:xfrm>
          <a:prstGeom prst="straightConnector1">
            <a:avLst/>
          </a:prstGeom>
          <a:ln w="47625" cap="rnd">
            <a:solidFill>
              <a:srgbClr val="4573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F8EE662B-5AF5-D823-935F-E00D0708330B}"/>
              </a:ext>
            </a:extLst>
          </p:cNvPr>
          <p:cNvCxnSpPr>
            <a:cxnSpLocks/>
          </p:cNvCxnSpPr>
          <p:nvPr/>
        </p:nvCxnSpPr>
        <p:spPr>
          <a:xfrm flipV="1">
            <a:off x="3851920" y="3075806"/>
            <a:ext cx="0" cy="565792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EE00A7E3-B142-19A1-39FC-5EAE684F1F97}"/>
              </a:ext>
            </a:extLst>
          </p:cNvPr>
          <p:cNvCxnSpPr>
            <a:cxnSpLocks/>
          </p:cNvCxnSpPr>
          <p:nvPr/>
        </p:nvCxnSpPr>
        <p:spPr>
          <a:xfrm flipH="1">
            <a:off x="2267744" y="3075806"/>
            <a:ext cx="1584176" cy="0"/>
          </a:xfrm>
          <a:prstGeom prst="straightConnector1">
            <a:avLst/>
          </a:prstGeom>
          <a:ln w="47625" cap="rnd">
            <a:solidFill>
              <a:srgbClr val="4573FF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79C23635-8A19-7410-B526-7198F9AF8490}"/>
              </a:ext>
            </a:extLst>
          </p:cNvPr>
          <p:cNvCxnSpPr>
            <a:cxnSpLocks/>
          </p:cNvCxnSpPr>
          <p:nvPr/>
        </p:nvCxnSpPr>
        <p:spPr>
          <a:xfrm flipV="1">
            <a:off x="2267744" y="2571750"/>
            <a:ext cx="0" cy="504056"/>
          </a:xfrm>
          <a:prstGeom prst="straightConnector1">
            <a:avLst/>
          </a:prstGeom>
          <a:ln w="47625" cap="rnd"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306C4FC2-36FC-7AB3-1B46-ABF1EA67329B}"/>
              </a:ext>
            </a:extLst>
          </p:cNvPr>
          <p:cNvCxnSpPr>
            <a:cxnSpLocks/>
          </p:cNvCxnSpPr>
          <p:nvPr/>
        </p:nvCxnSpPr>
        <p:spPr>
          <a:xfrm flipV="1">
            <a:off x="3851920" y="3075806"/>
            <a:ext cx="0" cy="565792"/>
          </a:xfrm>
          <a:prstGeom prst="straightConnector1">
            <a:avLst/>
          </a:prstGeom>
          <a:ln w="47625" cap="rnd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>
            <a:extLst>
              <a:ext uri="{FF2B5EF4-FFF2-40B4-BE49-F238E27FC236}">
                <a16:creationId xmlns:a16="http://schemas.microsoft.com/office/drawing/2014/main" id="{DAF237F4-6AF4-22CA-45C5-8E79DFF613BB}"/>
              </a:ext>
            </a:extLst>
          </p:cNvPr>
          <p:cNvCxnSpPr>
            <a:cxnSpLocks/>
          </p:cNvCxnSpPr>
          <p:nvPr/>
        </p:nvCxnSpPr>
        <p:spPr>
          <a:xfrm flipH="1">
            <a:off x="2267744" y="3075806"/>
            <a:ext cx="1584176" cy="0"/>
          </a:xfrm>
          <a:prstGeom prst="straightConnector1">
            <a:avLst/>
          </a:prstGeom>
          <a:ln w="47625" cap="rnd">
            <a:round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7538EC6-62EC-757F-2E3B-A402288EDC19}"/>
              </a:ext>
            </a:extLst>
          </p:cNvPr>
          <p:cNvSpPr/>
          <p:nvPr/>
        </p:nvSpPr>
        <p:spPr>
          <a:xfrm>
            <a:off x="4788000" y="16200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Write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parity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A309CEF-63F7-07B9-FF6C-BF36022D83CD}"/>
              </a:ext>
            </a:extLst>
          </p:cNvPr>
          <p:cNvSpPr/>
          <p:nvPr/>
        </p:nvSpPr>
        <p:spPr>
          <a:xfrm>
            <a:off x="4788000" y="16200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Apply delta to coding parity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87F8398-5D61-2396-CB26-3F613078D2DE}"/>
              </a:ext>
            </a:extLst>
          </p:cNvPr>
          <p:cNvSpPr/>
          <p:nvPr/>
        </p:nvSpPr>
        <p:spPr>
          <a:xfrm>
            <a:off x="4788000" y="16200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 old parity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967AB977-65CE-4451-7E80-5D7E5DBCF33B}"/>
              </a:ext>
            </a:extLst>
          </p:cNvPr>
          <p:cNvSpPr/>
          <p:nvPr/>
        </p:nvSpPr>
        <p:spPr>
          <a:xfrm>
            <a:off x="6156176" y="1944036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Write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parity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68FACD0-4878-8E11-E808-AD847176AFD7}"/>
              </a:ext>
            </a:extLst>
          </p:cNvPr>
          <p:cNvSpPr/>
          <p:nvPr/>
        </p:nvSpPr>
        <p:spPr>
          <a:xfrm>
            <a:off x="6156176" y="1944036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Apply delta to coding parity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24B0BC53-E6DA-2514-88F2-EFF7651D079B}"/>
              </a:ext>
            </a:extLst>
          </p:cNvPr>
          <p:cNvSpPr/>
          <p:nvPr/>
        </p:nvSpPr>
        <p:spPr>
          <a:xfrm>
            <a:off x="6156176" y="1944036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 old parity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F807BFC9-76BF-01D8-581C-6C7E9AB767AE}"/>
              </a:ext>
            </a:extLst>
          </p:cNvPr>
          <p:cNvSpPr/>
          <p:nvPr/>
        </p:nvSpPr>
        <p:spPr>
          <a:xfrm>
            <a:off x="4788000" y="16200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Receive delta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17D9683A-B7ED-4C8B-85B6-1FDFE46EDC01}"/>
              </a:ext>
            </a:extLst>
          </p:cNvPr>
          <p:cNvSpPr/>
          <p:nvPr/>
        </p:nvSpPr>
        <p:spPr>
          <a:xfrm>
            <a:off x="6156000" y="19440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Receive delta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99F4E7E-2D7F-49A5-9BBD-7634BBEBD0B8}"/>
              </a:ext>
            </a:extLst>
          </p:cNvPr>
          <p:cNvSpPr/>
          <p:nvPr/>
        </p:nvSpPr>
        <p:spPr>
          <a:xfrm>
            <a:off x="1585195" y="192466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 old data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3A35752-1A5C-8259-E66D-451E1E895FD4}"/>
              </a:ext>
            </a:extLst>
          </p:cNvPr>
          <p:cNvSpPr/>
          <p:nvPr/>
        </p:nvSpPr>
        <p:spPr>
          <a:xfrm>
            <a:off x="1584000" y="192466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Delta = old data XOR new data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2700C24-5DE4-A622-EB92-1518FD2508C3}"/>
              </a:ext>
            </a:extLst>
          </p:cNvPr>
          <p:cNvSpPr/>
          <p:nvPr/>
        </p:nvSpPr>
        <p:spPr>
          <a:xfrm>
            <a:off x="1585193" y="1923678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Write data and send delta</a:t>
            </a:r>
          </a:p>
        </p:txBody>
      </p:sp>
    </p:spTree>
    <p:extLst>
      <p:ext uri="{BB962C8B-B14F-4D97-AF65-F5344CB8AC3E}">
        <p14:creationId xmlns:p14="http://schemas.microsoft.com/office/powerpoint/2010/main" val="281230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  <p:bldP spid="13" grpId="1" animBg="1"/>
      <p:bldP spid="14" grpId="0" animBg="1"/>
      <p:bldP spid="14" grpId="1" animBg="1"/>
      <p:bldP spid="36" grpId="2" animBg="1"/>
      <p:bldP spid="36" grpId="3" animBg="1"/>
      <p:bldP spid="41" grpId="2" animBg="1"/>
      <p:bldP spid="41" grpId="3" animBg="1"/>
      <p:bldP spid="2" grpId="0" animBg="1"/>
      <p:bldP spid="3" grpId="0" animBg="1"/>
      <p:bldP spid="3" grpId="1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014F6A2-8B25-30CC-76DD-CE751448AE4E}"/>
              </a:ext>
            </a:extLst>
          </p:cNvPr>
          <p:cNvCxnSpPr>
            <a:cxnSpLocks/>
          </p:cNvCxnSpPr>
          <p:nvPr/>
        </p:nvCxnSpPr>
        <p:spPr>
          <a:xfrm flipH="1">
            <a:off x="4424320" y="2132594"/>
            <a:ext cx="362485" cy="0"/>
          </a:xfrm>
          <a:prstGeom prst="straightConnector1">
            <a:avLst/>
          </a:prstGeom>
          <a:ln w="47625" cap="rnd">
            <a:solidFill>
              <a:srgbClr val="00B05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FFC3672-84CF-1F13-9E0F-286417E99C67}"/>
              </a:ext>
            </a:extLst>
          </p:cNvPr>
          <p:cNvCxnSpPr>
            <a:cxnSpLocks/>
          </p:cNvCxnSpPr>
          <p:nvPr/>
        </p:nvCxnSpPr>
        <p:spPr>
          <a:xfrm flipH="1">
            <a:off x="4424320" y="2427734"/>
            <a:ext cx="1731856" cy="0"/>
          </a:xfrm>
          <a:prstGeom prst="straightConnector1">
            <a:avLst/>
          </a:prstGeom>
          <a:ln w="47625" cap="rnd">
            <a:solidFill>
              <a:srgbClr val="00B05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EEC6AB3-1FDA-740D-7138-643F983B13F8}"/>
              </a:ext>
            </a:extLst>
          </p:cNvPr>
          <p:cNvCxnSpPr>
            <a:cxnSpLocks/>
          </p:cNvCxnSpPr>
          <p:nvPr/>
        </p:nvCxnSpPr>
        <p:spPr>
          <a:xfrm flipV="1">
            <a:off x="5652120" y="2268072"/>
            <a:ext cx="0" cy="1373526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E1E88C9-8B3C-FA3B-5C76-FDE4D2B985F8}"/>
              </a:ext>
            </a:extLst>
          </p:cNvPr>
          <p:cNvCxnSpPr>
            <a:cxnSpLocks/>
          </p:cNvCxnSpPr>
          <p:nvPr/>
        </p:nvCxnSpPr>
        <p:spPr>
          <a:xfrm flipV="1">
            <a:off x="6516216" y="2592108"/>
            <a:ext cx="0" cy="1049490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BE68020-E322-3DDB-CE26-2BB6806C501E}"/>
              </a:ext>
            </a:extLst>
          </p:cNvPr>
          <p:cNvCxnSpPr>
            <a:cxnSpLocks/>
          </p:cNvCxnSpPr>
          <p:nvPr/>
        </p:nvCxnSpPr>
        <p:spPr>
          <a:xfrm flipV="1">
            <a:off x="5652120" y="2268072"/>
            <a:ext cx="0" cy="1373526"/>
          </a:xfrm>
          <a:prstGeom prst="straightConnector1">
            <a:avLst/>
          </a:prstGeom>
          <a:ln w="47625" cap="rnd">
            <a:solidFill>
              <a:schemeClr val="accent1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D54A696-1C65-4107-BFB0-3187B388864F}"/>
              </a:ext>
            </a:extLst>
          </p:cNvPr>
          <p:cNvCxnSpPr>
            <a:cxnSpLocks/>
          </p:cNvCxnSpPr>
          <p:nvPr/>
        </p:nvCxnSpPr>
        <p:spPr>
          <a:xfrm flipV="1">
            <a:off x="6516216" y="2592108"/>
            <a:ext cx="0" cy="1049490"/>
          </a:xfrm>
          <a:prstGeom prst="straightConnector1">
            <a:avLst/>
          </a:prstGeom>
          <a:ln w="47625" cap="rnd">
            <a:solidFill>
              <a:schemeClr val="accent1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Direct Write</a:t>
            </a:r>
            <a:endParaRPr dirty="0"/>
          </a:p>
        </p:txBody>
      </p:sp>
      <p:sp>
        <p:nvSpPr>
          <p:cNvPr id="16" name="Can 15">
            <a:extLst>
              <a:ext uri="{FF2B5EF4-FFF2-40B4-BE49-F238E27FC236}">
                <a16:creationId xmlns:a16="http://schemas.microsoft.com/office/drawing/2014/main" id="{32EDC153-8079-FF32-E38C-E8D7F98B8251}"/>
              </a:ext>
            </a:extLst>
          </p:cNvPr>
          <p:cNvSpPr/>
          <p:nvPr/>
        </p:nvSpPr>
        <p:spPr bwMode="auto">
          <a:xfrm>
            <a:off x="5399191" y="3689520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Parity P</a:t>
            </a:r>
          </a:p>
        </p:txBody>
      </p:sp>
      <p:sp>
        <p:nvSpPr>
          <p:cNvPr id="17" name="Can 16">
            <a:extLst>
              <a:ext uri="{FF2B5EF4-FFF2-40B4-BE49-F238E27FC236}">
                <a16:creationId xmlns:a16="http://schemas.microsoft.com/office/drawing/2014/main" id="{EFD9B240-A7BA-9DE0-0B01-8B747E4EDE12}"/>
              </a:ext>
            </a:extLst>
          </p:cNvPr>
          <p:cNvSpPr/>
          <p:nvPr/>
        </p:nvSpPr>
        <p:spPr bwMode="auto">
          <a:xfrm>
            <a:off x="6292996" y="3689519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Parity Q</a:t>
            </a:r>
          </a:p>
        </p:txBody>
      </p:sp>
      <p:sp>
        <p:nvSpPr>
          <p:cNvPr id="18" name="Can 17">
            <a:extLst>
              <a:ext uri="{FF2B5EF4-FFF2-40B4-BE49-F238E27FC236}">
                <a16:creationId xmlns:a16="http://schemas.microsoft.com/office/drawing/2014/main" id="{DD6D149B-B014-3928-DD90-1A2BB78530DB}"/>
              </a:ext>
            </a:extLst>
          </p:cNvPr>
          <p:cNvSpPr/>
          <p:nvPr/>
        </p:nvSpPr>
        <p:spPr bwMode="auto">
          <a:xfrm>
            <a:off x="3611581" y="3689519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3</a:t>
            </a:r>
          </a:p>
        </p:txBody>
      </p:sp>
      <p:sp>
        <p:nvSpPr>
          <p:cNvPr id="19" name="Can 18">
            <a:extLst>
              <a:ext uri="{FF2B5EF4-FFF2-40B4-BE49-F238E27FC236}">
                <a16:creationId xmlns:a16="http://schemas.microsoft.com/office/drawing/2014/main" id="{960E9690-9992-1F60-3F7E-0490D5496A24}"/>
              </a:ext>
            </a:extLst>
          </p:cNvPr>
          <p:cNvSpPr/>
          <p:nvPr/>
        </p:nvSpPr>
        <p:spPr bwMode="auto">
          <a:xfrm>
            <a:off x="4505386" y="3689518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4</a:t>
            </a:r>
          </a:p>
        </p:txBody>
      </p:sp>
      <p:sp>
        <p:nvSpPr>
          <p:cNvPr id="20" name="Can 19">
            <a:extLst>
              <a:ext uri="{FF2B5EF4-FFF2-40B4-BE49-F238E27FC236}">
                <a16:creationId xmlns:a16="http://schemas.microsoft.com/office/drawing/2014/main" id="{6A4E4A4B-EE27-E0B3-5EF5-BE8DA966D9E2}"/>
              </a:ext>
            </a:extLst>
          </p:cNvPr>
          <p:cNvSpPr/>
          <p:nvPr/>
        </p:nvSpPr>
        <p:spPr bwMode="auto">
          <a:xfrm>
            <a:off x="1823971" y="3689518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1</a:t>
            </a:r>
          </a:p>
        </p:txBody>
      </p:sp>
      <p:sp>
        <p:nvSpPr>
          <p:cNvPr id="21" name="Can 20">
            <a:extLst>
              <a:ext uri="{FF2B5EF4-FFF2-40B4-BE49-F238E27FC236}">
                <a16:creationId xmlns:a16="http://schemas.microsoft.com/office/drawing/2014/main" id="{B478A08E-F8EA-C227-F83F-A9BF3418BF8F}"/>
              </a:ext>
            </a:extLst>
          </p:cNvPr>
          <p:cNvSpPr/>
          <p:nvPr/>
        </p:nvSpPr>
        <p:spPr bwMode="auto">
          <a:xfrm>
            <a:off x="2717776" y="3689517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F0B355-5FA8-2A88-2174-900B2FF1D068}"/>
              </a:ext>
            </a:extLst>
          </p:cNvPr>
          <p:cNvSpPr txBox="1"/>
          <p:nvPr/>
        </p:nvSpPr>
        <p:spPr>
          <a:xfrm>
            <a:off x="3275856" y="4442834"/>
            <a:ext cx="3608173" cy="370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4+2 Erasure Coding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ACD4220-E1B5-D7F5-8BA9-AF0988B3B04E}"/>
              </a:ext>
            </a:extLst>
          </p:cNvPr>
          <p:cNvSpPr txBox="1"/>
          <p:nvPr/>
        </p:nvSpPr>
        <p:spPr>
          <a:xfrm>
            <a:off x="3131840" y="1116600"/>
            <a:ext cx="1330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RADOS Client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9A2B41D-8447-E970-96A6-9C95AB80E6C4}"/>
              </a:ext>
            </a:extLst>
          </p:cNvPr>
          <p:cNvCxnSpPr>
            <a:cxnSpLocks/>
          </p:cNvCxnSpPr>
          <p:nvPr/>
        </p:nvCxnSpPr>
        <p:spPr>
          <a:xfrm flipV="1">
            <a:off x="3797150" y="1419622"/>
            <a:ext cx="0" cy="493784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F8EE662B-5AF5-D823-935F-E00D0708330B}"/>
              </a:ext>
            </a:extLst>
          </p:cNvPr>
          <p:cNvCxnSpPr>
            <a:cxnSpLocks/>
          </p:cNvCxnSpPr>
          <p:nvPr/>
        </p:nvCxnSpPr>
        <p:spPr>
          <a:xfrm flipV="1">
            <a:off x="3851920" y="2592072"/>
            <a:ext cx="0" cy="1049526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306C4FC2-36FC-7AB3-1B46-ABF1EA67329B}"/>
              </a:ext>
            </a:extLst>
          </p:cNvPr>
          <p:cNvCxnSpPr>
            <a:cxnSpLocks/>
          </p:cNvCxnSpPr>
          <p:nvPr/>
        </p:nvCxnSpPr>
        <p:spPr>
          <a:xfrm flipV="1">
            <a:off x="3851920" y="2592072"/>
            <a:ext cx="0" cy="1049526"/>
          </a:xfrm>
          <a:prstGeom prst="straightConnector1">
            <a:avLst/>
          </a:prstGeom>
          <a:ln w="47625" cap="rnd"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7538EC6-62EC-757F-2E3B-A402288EDC19}"/>
              </a:ext>
            </a:extLst>
          </p:cNvPr>
          <p:cNvSpPr/>
          <p:nvPr/>
        </p:nvSpPr>
        <p:spPr>
          <a:xfrm>
            <a:off x="4788000" y="16200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Write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parity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A309CEF-63F7-07B9-FF6C-BF36022D83CD}"/>
              </a:ext>
            </a:extLst>
          </p:cNvPr>
          <p:cNvSpPr/>
          <p:nvPr/>
        </p:nvSpPr>
        <p:spPr>
          <a:xfrm>
            <a:off x="4788000" y="16200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Apply delta to coding parity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87F8398-5D61-2396-CB26-3F613078D2DE}"/>
              </a:ext>
            </a:extLst>
          </p:cNvPr>
          <p:cNvSpPr/>
          <p:nvPr/>
        </p:nvSpPr>
        <p:spPr>
          <a:xfrm>
            <a:off x="4788000" y="16200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 old parity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967AB977-65CE-4451-7E80-5D7E5DBCF33B}"/>
              </a:ext>
            </a:extLst>
          </p:cNvPr>
          <p:cNvSpPr/>
          <p:nvPr/>
        </p:nvSpPr>
        <p:spPr>
          <a:xfrm>
            <a:off x="6156176" y="1944036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Write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parity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68FACD0-4878-8E11-E808-AD847176AFD7}"/>
              </a:ext>
            </a:extLst>
          </p:cNvPr>
          <p:cNvSpPr/>
          <p:nvPr/>
        </p:nvSpPr>
        <p:spPr>
          <a:xfrm>
            <a:off x="6156176" y="1944036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Apply delta to coding parity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24B0BC53-E6DA-2514-88F2-EFF7651D079B}"/>
              </a:ext>
            </a:extLst>
          </p:cNvPr>
          <p:cNvSpPr/>
          <p:nvPr/>
        </p:nvSpPr>
        <p:spPr>
          <a:xfrm>
            <a:off x="6156176" y="1944036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 old parity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F807BFC9-76BF-01D8-581C-6C7E9AB767AE}"/>
              </a:ext>
            </a:extLst>
          </p:cNvPr>
          <p:cNvSpPr/>
          <p:nvPr/>
        </p:nvSpPr>
        <p:spPr>
          <a:xfrm>
            <a:off x="4788000" y="16200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Receive delta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17D9683A-B7ED-4C8B-85B6-1FDFE46EDC01}"/>
              </a:ext>
            </a:extLst>
          </p:cNvPr>
          <p:cNvSpPr/>
          <p:nvPr/>
        </p:nvSpPr>
        <p:spPr>
          <a:xfrm>
            <a:off x="6156000" y="19440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Receive delta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99F4E7E-2D7F-49A5-9BBD-7634BBEBD0B8}"/>
              </a:ext>
            </a:extLst>
          </p:cNvPr>
          <p:cNvSpPr/>
          <p:nvPr/>
        </p:nvSpPr>
        <p:spPr>
          <a:xfrm>
            <a:off x="3212094" y="192466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 old data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3A35752-1A5C-8259-E66D-451E1E895FD4}"/>
              </a:ext>
            </a:extLst>
          </p:cNvPr>
          <p:cNvSpPr/>
          <p:nvPr/>
        </p:nvSpPr>
        <p:spPr>
          <a:xfrm>
            <a:off x="3210899" y="192466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Delta = old data XOR new data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2700C24-5DE4-A622-EB92-1518FD2508C3}"/>
              </a:ext>
            </a:extLst>
          </p:cNvPr>
          <p:cNvSpPr/>
          <p:nvPr/>
        </p:nvSpPr>
        <p:spPr>
          <a:xfrm>
            <a:off x="3212092" y="1923678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Write data and send delta</a:t>
            </a:r>
          </a:p>
        </p:txBody>
      </p:sp>
    </p:spTree>
    <p:extLst>
      <p:ext uri="{BB962C8B-B14F-4D97-AF65-F5344CB8AC3E}">
        <p14:creationId xmlns:p14="http://schemas.microsoft.com/office/powerpoint/2010/main" val="832795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  <p:bldP spid="13" grpId="1" animBg="1"/>
      <p:bldP spid="14" grpId="0" animBg="1"/>
      <p:bldP spid="14" grpId="1" animBg="1"/>
      <p:bldP spid="36" grpId="0" animBg="1"/>
      <p:bldP spid="36" grpId="1" animBg="1"/>
      <p:bldP spid="41" grpId="0" animBg="1"/>
      <p:bldP spid="41" grpId="1" animBg="1"/>
      <p:bldP spid="2" grpId="0" animBg="1"/>
      <p:bldP spid="3" grpId="0" animBg="1"/>
      <p:bldP spid="3" grpId="1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7"/>
          <p:cNvSpPr txBox="1">
            <a:spLocks noGrp="1"/>
          </p:cNvSpPr>
          <p:nvPr>
            <p:ph type="title"/>
          </p:nvPr>
        </p:nvSpPr>
        <p:spPr>
          <a:xfrm>
            <a:off x="1273725" y="4462475"/>
            <a:ext cx="7603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Choice of Chunk Size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711975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19A43E8-741D-D9D7-63BC-BFFEBA77E295}"/>
              </a:ext>
            </a:extLst>
          </p:cNvPr>
          <p:cNvCxnSpPr>
            <a:cxnSpLocks/>
          </p:cNvCxnSpPr>
          <p:nvPr/>
        </p:nvCxnSpPr>
        <p:spPr>
          <a:xfrm flipV="1">
            <a:off x="2123728" y="2571750"/>
            <a:ext cx="0" cy="646941"/>
          </a:xfrm>
          <a:prstGeom prst="straightConnector1">
            <a:avLst/>
          </a:prstGeom>
          <a:ln w="47625" cap="rnd"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AFA4A42-8808-4145-82B7-142A2A567B28}"/>
              </a:ext>
            </a:extLst>
          </p:cNvPr>
          <p:cNvCxnSpPr>
            <a:cxnSpLocks/>
          </p:cNvCxnSpPr>
          <p:nvPr/>
        </p:nvCxnSpPr>
        <p:spPr>
          <a:xfrm flipV="1">
            <a:off x="2987824" y="3219822"/>
            <a:ext cx="0" cy="576064"/>
          </a:xfrm>
          <a:prstGeom prst="straightConnector1">
            <a:avLst/>
          </a:prstGeom>
          <a:ln w="47625" cap="rnd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6C7507B7-0A6D-77CE-1969-9814ADAFEC6E}"/>
              </a:ext>
            </a:extLst>
          </p:cNvPr>
          <p:cNvCxnSpPr>
            <a:cxnSpLocks/>
          </p:cNvCxnSpPr>
          <p:nvPr/>
        </p:nvCxnSpPr>
        <p:spPr>
          <a:xfrm flipH="1">
            <a:off x="2123728" y="3218691"/>
            <a:ext cx="864096" cy="0"/>
          </a:xfrm>
          <a:prstGeom prst="straightConnector1">
            <a:avLst/>
          </a:prstGeom>
          <a:ln w="47625" cap="rnd">
            <a:round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67C2160-C5CF-E60E-3B99-0042305071B0}"/>
              </a:ext>
            </a:extLst>
          </p:cNvPr>
          <p:cNvCxnSpPr>
            <a:cxnSpLocks/>
          </p:cNvCxnSpPr>
          <p:nvPr/>
        </p:nvCxnSpPr>
        <p:spPr>
          <a:xfrm flipV="1">
            <a:off x="2267744" y="2571750"/>
            <a:ext cx="0" cy="504056"/>
          </a:xfrm>
          <a:prstGeom prst="straightConnector1">
            <a:avLst/>
          </a:prstGeom>
          <a:ln w="47625" cap="rnd"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2FD5645-E4E3-29A6-F7DB-B699134E83D9}"/>
              </a:ext>
            </a:extLst>
          </p:cNvPr>
          <p:cNvCxnSpPr>
            <a:cxnSpLocks/>
          </p:cNvCxnSpPr>
          <p:nvPr/>
        </p:nvCxnSpPr>
        <p:spPr>
          <a:xfrm flipV="1">
            <a:off x="2411760" y="2571750"/>
            <a:ext cx="0" cy="360040"/>
          </a:xfrm>
          <a:prstGeom prst="straightConnector1">
            <a:avLst/>
          </a:prstGeom>
          <a:ln w="47625" cap="rnd"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7E14520-D67E-96EC-38E5-43FDA833309E}"/>
              </a:ext>
            </a:extLst>
          </p:cNvPr>
          <p:cNvCxnSpPr>
            <a:cxnSpLocks/>
          </p:cNvCxnSpPr>
          <p:nvPr/>
        </p:nvCxnSpPr>
        <p:spPr>
          <a:xfrm flipV="1">
            <a:off x="3851920" y="3075806"/>
            <a:ext cx="0" cy="720080"/>
          </a:xfrm>
          <a:prstGeom prst="straightConnector1">
            <a:avLst/>
          </a:prstGeom>
          <a:ln w="47625" cap="rnd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B1614C1-F33A-67ED-ACC6-284140847E49}"/>
              </a:ext>
            </a:extLst>
          </p:cNvPr>
          <p:cNvCxnSpPr>
            <a:cxnSpLocks/>
          </p:cNvCxnSpPr>
          <p:nvPr/>
        </p:nvCxnSpPr>
        <p:spPr>
          <a:xfrm flipV="1">
            <a:off x="4716016" y="2931790"/>
            <a:ext cx="0" cy="864096"/>
          </a:xfrm>
          <a:prstGeom prst="straightConnector1">
            <a:avLst/>
          </a:prstGeom>
          <a:ln w="47625" cap="rnd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5E9F41A-C4B8-4BC9-CD55-8060173714E0}"/>
              </a:ext>
            </a:extLst>
          </p:cNvPr>
          <p:cNvCxnSpPr>
            <a:cxnSpLocks/>
          </p:cNvCxnSpPr>
          <p:nvPr/>
        </p:nvCxnSpPr>
        <p:spPr>
          <a:xfrm flipH="1">
            <a:off x="2411760" y="2931790"/>
            <a:ext cx="2304256" cy="0"/>
          </a:xfrm>
          <a:prstGeom prst="straightConnector1">
            <a:avLst/>
          </a:prstGeom>
          <a:ln w="47625" cap="rnd">
            <a:round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99C0D5A-B43E-2BF2-34C5-EA795771CD84}"/>
              </a:ext>
            </a:extLst>
          </p:cNvPr>
          <p:cNvCxnSpPr>
            <a:cxnSpLocks/>
          </p:cNvCxnSpPr>
          <p:nvPr/>
        </p:nvCxnSpPr>
        <p:spPr>
          <a:xfrm flipH="1">
            <a:off x="2267744" y="3075806"/>
            <a:ext cx="1584176" cy="0"/>
          </a:xfrm>
          <a:prstGeom prst="straightConnector1">
            <a:avLst/>
          </a:prstGeom>
          <a:ln w="47625" cap="rnd">
            <a:round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B21144D-B806-001D-51F9-10FF2AF0C758}"/>
              </a:ext>
            </a:extLst>
          </p:cNvPr>
          <p:cNvCxnSpPr>
            <a:cxnSpLocks/>
          </p:cNvCxnSpPr>
          <p:nvPr/>
        </p:nvCxnSpPr>
        <p:spPr>
          <a:xfrm flipV="1">
            <a:off x="1979712" y="2571750"/>
            <a:ext cx="0" cy="1224136"/>
          </a:xfrm>
          <a:prstGeom prst="straightConnector1">
            <a:avLst/>
          </a:prstGeom>
          <a:ln w="47625" cap="rnd"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3BB8D51D-B589-E1E8-E9B9-E9CAB732DD53}"/>
              </a:ext>
            </a:extLst>
          </p:cNvPr>
          <p:cNvCxnSpPr>
            <a:cxnSpLocks/>
          </p:cNvCxnSpPr>
          <p:nvPr/>
        </p:nvCxnSpPr>
        <p:spPr>
          <a:xfrm flipV="1">
            <a:off x="2170251" y="1419622"/>
            <a:ext cx="0" cy="493784"/>
          </a:xfrm>
          <a:prstGeom prst="straightConnector1">
            <a:avLst/>
          </a:prstGeom>
          <a:ln w="47625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7793F780-5E60-2AE6-75B7-91EE3F9BE284}"/>
              </a:ext>
            </a:extLst>
          </p:cNvPr>
          <p:cNvSpPr/>
          <p:nvPr/>
        </p:nvSpPr>
        <p:spPr>
          <a:xfrm>
            <a:off x="4500000" y="3852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C0520E8-5265-AB23-068F-A7B86F77D43A}"/>
              </a:ext>
            </a:extLst>
          </p:cNvPr>
          <p:cNvSpPr/>
          <p:nvPr/>
        </p:nvSpPr>
        <p:spPr>
          <a:xfrm>
            <a:off x="2700000" y="3852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06BFB64-5F99-27F3-E44C-E25555DB0D10}"/>
              </a:ext>
            </a:extLst>
          </p:cNvPr>
          <p:cNvSpPr/>
          <p:nvPr/>
        </p:nvSpPr>
        <p:spPr>
          <a:xfrm>
            <a:off x="3600000" y="3852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D99FBBE8-CEE4-2915-7AA6-CAD0FE0CC9FA}"/>
              </a:ext>
            </a:extLst>
          </p:cNvPr>
          <p:cNvSpPr/>
          <p:nvPr/>
        </p:nvSpPr>
        <p:spPr>
          <a:xfrm>
            <a:off x="1585194" y="1922548"/>
            <a:ext cx="1213200" cy="648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4K Read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F2FEDAFB-520B-28ED-0BB6-F99B652B0906}"/>
              </a:ext>
            </a:extLst>
          </p:cNvPr>
          <p:cNvSpPr/>
          <p:nvPr/>
        </p:nvSpPr>
        <p:spPr>
          <a:xfrm>
            <a:off x="2700000" y="3852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ounded Rectangle 131">
            <a:extLst>
              <a:ext uri="{FF2B5EF4-FFF2-40B4-BE49-F238E27FC236}">
                <a16:creationId xmlns:a16="http://schemas.microsoft.com/office/drawing/2014/main" id="{77BC4B3C-3B4C-4DA2-C71F-A2E4196AB905}"/>
              </a:ext>
            </a:extLst>
          </p:cNvPr>
          <p:cNvSpPr/>
          <p:nvPr/>
        </p:nvSpPr>
        <p:spPr>
          <a:xfrm>
            <a:off x="1584000" y="1922400"/>
            <a:ext cx="1213200" cy="648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8K Read</a:t>
            </a: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1D5804BF-6115-DF97-D920-0CCF4F1EF440}"/>
              </a:ext>
            </a:extLst>
          </p:cNvPr>
          <p:cNvSpPr/>
          <p:nvPr/>
        </p:nvSpPr>
        <p:spPr>
          <a:xfrm>
            <a:off x="3600000" y="3852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DC0A5D2D-3D6A-F092-A2C2-2B087004CC2A}"/>
              </a:ext>
            </a:extLst>
          </p:cNvPr>
          <p:cNvSpPr/>
          <p:nvPr/>
        </p:nvSpPr>
        <p:spPr>
          <a:xfrm>
            <a:off x="4500000" y="3852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ounded Rectangle 132">
            <a:extLst>
              <a:ext uri="{FF2B5EF4-FFF2-40B4-BE49-F238E27FC236}">
                <a16:creationId xmlns:a16="http://schemas.microsoft.com/office/drawing/2014/main" id="{80597628-B520-4181-1BB8-0054E587FFAF}"/>
              </a:ext>
            </a:extLst>
          </p:cNvPr>
          <p:cNvSpPr/>
          <p:nvPr/>
        </p:nvSpPr>
        <p:spPr>
          <a:xfrm>
            <a:off x="1584000" y="1922400"/>
            <a:ext cx="1213200" cy="648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16K Read</a:t>
            </a:r>
          </a:p>
        </p:txBody>
      </p:sp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Default 4K Chunk Size</a:t>
            </a:r>
            <a:endParaRPr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F0B355-5FA8-2A88-2174-900B2FF1D068}"/>
              </a:ext>
            </a:extLst>
          </p:cNvPr>
          <p:cNvSpPr txBox="1"/>
          <p:nvPr/>
        </p:nvSpPr>
        <p:spPr>
          <a:xfrm>
            <a:off x="3275856" y="4442834"/>
            <a:ext cx="3608173" cy="370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4+2 Erasure Coding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ACD4220-E1B5-D7F5-8BA9-AF0988B3B04E}"/>
              </a:ext>
            </a:extLst>
          </p:cNvPr>
          <p:cNvSpPr txBox="1"/>
          <p:nvPr/>
        </p:nvSpPr>
        <p:spPr>
          <a:xfrm>
            <a:off x="1504941" y="1116600"/>
            <a:ext cx="1330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RADOS Client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4110DE5-F873-E4C0-4202-289E0C18E443}"/>
              </a:ext>
            </a:extLst>
          </p:cNvPr>
          <p:cNvSpPr txBox="1"/>
          <p:nvPr/>
        </p:nvSpPr>
        <p:spPr>
          <a:xfrm>
            <a:off x="1894973" y="4202001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Data 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D000D16-D869-2A5E-DA54-77B48C8B5874}"/>
              </a:ext>
            </a:extLst>
          </p:cNvPr>
          <p:cNvSpPr txBox="1"/>
          <p:nvPr/>
        </p:nvSpPr>
        <p:spPr>
          <a:xfrm>
            <a:off x="2797254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Data 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AFCFD9F-A027-87A1-1C9A-1934F4C6FA78}"/>
              </a:ext>
            </a:extLst>
          </p:cNvPr>
          <p:cNvSpPr txBox="1"/>
          <p:nvPr/>
        </p:nvSpPr>
        <p:spPr>
          <a:xfrm>
            <a:off x="3679200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Data 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22548FB-60A1-861D-4197-A19A09A9A71C}"/>
              </a:ext>
            </a:extLst>
          </p:cNvPr>
          <p:cNvSpPr txBox="1"/>
          <p:nvPr/>
        </p:nvSpPr>
        <p:spPr>
          <a:xfrm>
            <a:off x="4572000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Data 4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13C41B-80FE-5AE9-3F8C-30FFAB718A98}"/>
              </a:ext>
            </a:extLst>
          </p:cNvPr>
          <p:cNvSpPr txBox="1"/>
          <p:nvPr/>
        </p:nvSpPr>
        <p:spPr>
          <a:xfrm>
            <a:off x="5448913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Parity P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FD4A00B-9D36-A83D-4A70-BBBFEBBD8376}"/>
              </a:ext>
            </a:extLst>
          </p:cNvPr>
          <p:cNvSpPr txBox="1"/>
          <p:nvPr/>
        </p:nvSpPr>
        <p:spPr>
          <a:xfrm>
            <a:off x="6342718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Parity Q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B692299-AB22-57EE-2E56-DB2D861866B5}"/>
              </a:ext>
            </a:extLst>
          </p:cNvPr>
          <p:cNvSpPr/>
          <p:nvPr/>
        </p:nvSpPr>
        <p:spPr>
          <a:xfrm>
            <a:off x="1800000" y="3852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3837762-7F50-E788-1ECA-C2E8EB5D3211}"/>
              </a:ext>
            </a:extLst>
          </p:cNvPr>
          <p:cNvSpPr/>
          <p:nvPr/>
        </p:nvSpPr>
        <p:spPr>
          <a:xfrm>
            <a:off x="5400000" y="3852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6CE2919B-8AA5-B565-6F34-F9D784B74BBA}"/>
              </a:ext>
            </a:extLst>
          </p:cNvPr>
          <p:cNvSpPr/>
          <p:nvPr/>
        </p:nvSpPr>
        <p:spPr>
          <a:xfrm>
            <a:off x="6300000" y="3852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FE010FC-DBDB-6274-415C-CAF3E4296E49}"/>
              </a:ext>
            </a:extLst>
          </p:cNvPr>
          <p:cNvSpPr txBox="1"/>
          <p:nvPr/>
        </p:nvSpPr>
        <p:spPr>
          <a:xfrm>
            <a:off x="7278822" y="3761506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Default 4K Chunk Size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B148B544-2410-DFE6-2ECE-533B6F656242}"/>
              </a:ext>
            </a:extLst>
          </p:cNvPr>
          <p:cNvSpPr txBox="1"/>
          <p:nvPr/>
        </p:nvSpPr>
        <p:spPr>
          <a:xfrm>
            <a:off x="3851920" y="1275606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Partial read and Partial write optimizations become ineffective for I/Os larger than the chunk size</a:t>
            </a:r>
          </a:p>
        </p:txBody>
      </p:sp>
    </p:spTree>
    <p:extLst>
      <p:ext uri="{BB962C8B-B14F-4D97-AF65-F5344CB8AC3E}">
        <p14:creationId xmlns:p14="http://schemas.microsoft.com/office/powerpoint/2010/main" val="3727297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 animBg="1"/>
      <p:bldP spid="132" grpId="0" animBg="1"/>
      <p:bldP spid="130" grpId="0" animBg="1"/>
      <p:bldP spid="131" grpId="0" animBg="1"/>
      <p:bldP spid="133" grpId="0" animBg="1"/>
      <p:bldP spid="1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-GB" dirty="0"/>
              <a:t>Optimize I/O performance for Erasure Coded Pools</a:t>
            </a:r>
          </a:p>
          <a:p>
            <a:pPr marL="285750" indent="-285750">
              <a:spcAft>
                <a:spcPts val="1600"/>
              </a:spcAft>
            </a:pPr>
            <a:r>
              <a:rPr lang="en-GB"/>
              <a:t>Enhance </a:t>
            </a:r>
            <a:r>
              <a:rPr lang="en-GB" dirty="0"/>
              <a:t>performance to be similar to Replicated Pools</a:t>
            </a:r>
          </a:p>
          <a:p>
            <a:pPr marL="0" indent="0">
              <a:spcAft>
                <a:spcPts val="1600"/>
              </a:spcAft>
              <a:buNone/>
            </a:pPr>
            <a:r>
              <a:rPr lang="en-GB" dirty="0"/>
              <a:t>	but with lower Total Cost of Ownership (TCO)</a:t>
            </a:r>
          </a:p>
          <a:p>
            <a:pPr marL="285750" indent="-285750">
              <a:spcAft>
                <a:spcPts val="1600"/>
              </a:spcAft>
            </a:pPr>
            <a:r>
              <a:rPr lang="en-GB" dirty="0"/>
              <a:t>Make Erasure Coded pools more viable for use with block and file</a:t>
            </a:r>
          </a:p>
        </p:txBody>
      </p:sp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Vision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4917EF3B-B30B-FED4-52DF-B2F317C68E17}"/>
              </a:ext>
            </a:extLst>
          </p:cNvPr>
          <p:cNvSpPr/>
          <p:nvPr/>
        </p:nvSpPr>
        <p:spPr>
          <a:xfrm>
            <a:off x="1800000" y="3852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1847585-E661-F53F-9934-DE3D01236E8A}"/>
              </a:ext>
            </a:extLst>
          </p:cNvPr>
          <p:cNvSpPr/>
          <p:nvPr/>
        </p:nvSpPr>
        <p:spPr>
          <a:xfrm>
            <a:off x="1800000" y="3564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E6E7CD4-21A1-53BF-1D8D-7D2BA1E1B721}"/>
              </a:ext>
            </a:extLst>
          </p:cNvPr>
          <p:cNvSpPr/>
          <p:nvPr/>
        </p:nvSpPr>
        <p:spPr>
          <a:xfrm>
            <a:off x="1800000" y="3276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B21144D-B806-001D-51F9-10FF2AF0C758}"/>
              </a:ext>
            </a:extLst>
          </p:cNvPr>
          <p:cNvCxnSpPr>
            <a:cxnSpLocks/>
          </p:cNvCxnSpPr>
          <p:nvPr/>
        </p:nvCxnSpPr>
        <p:spPr>
          <a:xfrm flipV="1">
            <a:off x="1979712" y="2571750"/>
            <a:ext cx="0" cy="360000"/>
          </a:xfrm>
          <a:prstGeom prst="straightConnector1">
            <a:avLst/>
          </a:prstGeom>
          <a:ln w="47625" cap="rnd"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3BB8D51D-B589-E1E8-E9B9-E9CAB732DD53}"/>
              </a:ext>
            </a:extLst>
          </p:cNvPr>
          <p:cNvCxnSpPr>
            <a:cxnSpLocks/>
          </p:cNvCxnSpPr>
          <p:nvPr/>
        </p:nvCxnSpPr>
        <p:spPr>
          <a:xfrm flipV="1">
            <a:off x="2170251" y="1419622"/>
            <a:ext cx="0" cy="493784"/>
          </a:xfrm>
          <a:prstGeom prst="straightConnector1">
            <a:avLst/>
          </a:prstGeom>
          <a:ln w="47625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D99FBBE8-CEE4-2915-7AA6-CAD0FE0CC9FA}"/>
              </a:ext>
            </a:extLst>
          </p:cNvPr>
          <p:cNvSpPr/>
          <p:nvPr/>
        </p:nvSpPr>
        <p:spPr>
          <a:xfrm>
            <a:off x="1585194" y="1922548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4K Read</a:t>
            </a:r>
          </a:p>
        </p:txBody>
      </p:sp>
      <p:sp>
        <p:nvSpPr>
          <p:cNvPr id="132" name="Rounded Rectangle 131">
            <a:extLst>
              <a:ext uri="{FF2B5EF4-FFF2-40B4-BE49-F238E27FC236}">
                <a16:creationId xmlns:a16="http://schemas.microsoft.com/office/drawing/2014/main" id="{77BC4B3C-3B4C-4DA2-C71F-A2E4196AB905}"/>
              </a:ext>
            </a:extLst>
          </p:cNvPr>
          <p:cNvSpPr/>
          <p:nvPr/>
        </p:nvSpPr>
        <p:spPr>
          <a:xfrm>
            <a:off x="1584000" y="19224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8K Read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B8F441-43A0-CC99-1721-9E0A92E61998}"/>
              </a:ext>
            </a:extLst>
          </p:cNvPr>
          <p:cNvSpPr/>
          <p:nvPr/>
        </p:nvSpPr>
        <p:spPr>
          <a:xfrm>
            <a:off x="1800000" y="3276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B692299-AB22-57EE-2E56-DB2D861866B5}"/>
              </a:ext>
            </a:extLst>
          </p:cNvPr>
          <p:cNvSpPr/>
          <p:nvPr/>
        </p:nvSpPr>
        <p:spPr>
          <a:xfrm>
            <a:off x="1800000" y="3852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ounded Rectangle 132">
            <a:extLst>
              <a:ext uri="{FF2B5EF4-FFF2-40B4-BE49-F238E27FC236}">
                <a16:creationId xmlns:a16="http://schemas.microsoft.com/office/drawing/2014/main" id="{80597628-B520-4181-1BB8-0054E587FFAF}"/>
              </a:ext>
            </a:extLst>
          </p:cNvPr>
          <p:cNvSpPr/>
          <p:nvPr/>
        </p:nvSpPr>
        <p:spPr>
          <a:xfrm>
            <a:off x="1584000" y="19224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16K Read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3F2DD6-E3BA-8238-E1D6-FF1D466C8F74}"/>
              </a:ext>
            </a:extLst>
          </p:cNvPr>
          <p:cNvSpPr/>
          <p:nvPr/>
        </p:nvSpPr>
        <p:spPr>
          <a:xfrm>
            <a:off x="1800000" y="3564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Larger Chunk Size</a:t>
            </a:r>
            <a:endParaRPr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F0B355-5FA8-2A88-2174-900B2FF1D068}"/>
              </a:ext>
            </a:extLst>
          </p:cNvPr>
          <p:cNvSpPr txBox="1"/>
          <p:nvPr/>
        </p:nvSpPr>
        <p:spPr>
          <a:xfrm>
            <a:off x="3275856" y="4442834"/>
            <a:ext cx="3608173" cy="370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4+2 Erasure Coding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ACD4220-E1B5-D7F5-8BA9-AF0988B3B04E}"/>
              </a:ext>
            </a:extLst>
          </p:cNvPr>
          <p:cNvSpPr txBox="1"/>
          <p:nvPr/>
        </p:nvSpPr>
        <p:spPr>
          <a:xfrm>
            <a:off x="1504941" y="1116600"/>
            <a:ext cx="1330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RADOS Client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4110DE5-F873-E4C0-4202-289E0C18E443}"/>
              </a:ext>
            </a:extLst>
          </p:cNvPr>
          <p:cNvSpPr txBox="1"/>
          <p:nvPr/>
        </p:nvSpPr>
        <p:spPr>
          <a:xfrm>
            <a:off x="1894973" y="4202001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Data 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D000D16-D869-2A5E-DA54-77B48C8B5874}"/>
              </a:ext>
            </a:extLst>
          </p:cNvPr>
          <p:cNvSpPr txBox="1"/>
          <p:nvPr/>
        </p:nvSpPr>
        <p:spPr>
          <a:xfrm>
            <a:off x="2797254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Data 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AFCFD9F-A027-87A1-1C9A-1934F4C6FA78}"/>
              </a:ext>
            </a:extLst>
          </p:cNvPr>
          <p:cNvSpPr txBox="1"/>
          <p:nvPr/>
        </p:nvSpPr>
        <p:spPr>
          <a:xfrm>
            <a:off x="3679200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Data 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22548FB-60A1-861D-4197-A19A09A9A71C}"/>
              </a:ext>
            </a:extLst>
          </p:cNvPr>
          <p:cNvSpPr txBox="1"/>
          <p:nvPr/>
        </p:nvSpPr>
        <p:spPr>
          <a:xfrm>
            <a:off x="4572000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Data 4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13C41B-80FE-5AE9-3F8C-30FFAB718A98}"/>
              </a:ext>
            </a:extLst>
          </p:cNvPr>
          <p:cNvSpPr txBox="1"/>
          <p:nvPr/>
        </p:nvSpPr>
        <p:spPr>
          <a:xfrm>
            <a:off x="5448913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Parity P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FD4A00B-9D36-A83D-4A70-BBBFEBBD8376}"/>
              </a:ext>
            </a:extLst>
          </p:cNvPr>
          <p:cNvSpPr txBox="1"/>
          <p:nvPr/>
        </p:nvSpPr>
        <p:spPr>
          <a:xfrm>
            <a:off x="6342718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Parity Q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C0520E8-5265-AB23-068F-A7B86F77D43A}"/>
              </a:ext>
            </a:extLst>
          </p:cNvPr>
          <p:cNvSpPr/>
          <p:nvPr/>
        </p:nvSpPr>
        <p:spPr>
          <a:xfrm>
            <a:off x="2700000" y="3852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06BFB64-5F99-27F3-E44C-E25555DB0D10}"/>
              </a:ext>
            </a:extLst>
          </p:cNvPr>
          <p:cNvSpPr/>
          <p:nvPr/>
        </p:nvSpPr>
        <p:spPr>
          <a:xfrm>
            <a:off x="3600000" y="3852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793F780-5E60-2AE6-75B7-91EE3F9BE284}"/>
              </a:ext>
            </a:extLst>
          </p:cNvPr>
          <p:cNvSpPr/>
          <p:nvPr/>
        </p:nvSpPr>
        <p:spPr>
          <a:xfrm>
            <a:off x="4500000" y="3852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3837762-7F50-E788-1ECA-C2E8EB5D3211}"/>
              </a:ext>
            </a:extLst>
          </p:cNvPr>
          <p:cNvSpPr/>
          <p:nvPr/>
        </p:nvSpPr>
        <p:spPr>
          <a:xfrm>
            <a:off x="5400000" y="3852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6CE2919B-8AA5-B565-6F34-F9D784B74BBA}"/>
              </a:ext>
            </a:extLst>
          </p:cNvPr>
          <p:cNvSpPr/>
          <p:nvPr/>
        </p:nvSpPr>
        <p:spPr>
          <a:xfrm>
            <a:off x="6300000" y="3852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FE010FC-DBDB-6274-415C-CAF3E4296E49}"/>
              </a:ext>
            </a:extLst>
          </p:cNvPr>
          <p:cNvSpPr txBox="1"/>
          <p:nvPr/>
        </p:nvSpPr>
        <p:spPr>
          <a:xfrm>
            <a:off x="7278822" y="3761506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16K Chunk Size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DA0FE8-FD51-8492-CBB9-8F39E7A0BEC0}"/>
              </a:ext>
            </a:extLst>
          </p:cNvPr>
          <p:cNvSpPr/>
          <p:nvPr/>
        </p:nvSpPr>
        <p:spPr>
          <a:xfrm>
            <a:off x="2700000" y="3564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1FDF04-D742-727C-3F21-33C8715E1C55}"/>
              </a:ext>
            </a:extLst>
          </p:cNvPr>
          <p:cNvSpPr/>
          <p:nvPr/>
        </p:nvSpPr>
        <p:spPr>
          <a:xfrm>
            <a:off x="3600000" y="3564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4EB53F8-9DA9-5442-2D42-4A217224D99B}"/>
              </a:ext>
            </a:extLst>
          </p:cNvPr>
          <p:cNvSpPr/>
          <p:nvPr/>
        </p:nvSpPr>
        <p:spPr>
          <a:xfrm>
            <a:off x="4500000" y="3564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B3F329-4BF9-228E-D72B-2CD47C3798F0}"/>
              </a:ext>
            </a:extLst>
          </p:cNvPr>
          <p:cNvSpPr/>
          <p:nvPr/>
        </p:nvSpPr>
        <p:spPr>
          <a:xfrm>
            <a:off x="5400000" y="3564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39A95A-961A-4D60-6A11-5DB4DF5E76DE}"/>
              </a:ext>
            </a:extLst>
          </p:cNvPr>
          <p:cNvSpPr/>
          <p:nvPr/>
        </p:nvSpPr>
        <p:spPr>
          <a:xfrm>
            <a:off x="6300000" y="3564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F21883-D36B-B373-4609-2BA20DEFFE1F}"/>
              </a:ext>
            </a:extLst>
          </p:cNvPr>
          <p:cNvSpPr/>
          <p:nvPr/>
        </p:nvSpPr>
        <p:spPr>
          <a:xfrm>
            <a:off x="2700000" y="3276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613EBD-8B04-A11F-3582-195054FCC7FC}"/>
              </a:ext>
            </a:extLst>
          </p:cNvPr>
          <p:cNvSpPr/>
          <p:nvPr/>
        </p:nvSpPr>
        <p:spPr>
          <a:xfrm>
            <a:off x="3600000" y="3276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23CD19D-E484-B72B-C0D1-4752A3E98BF1}"/>
              </a:ext>
            </a:extLst>
          </p:cNvPr>
          <p:cNvSpPr/>
          <p:nvPr/>
        </p:nvSpPr>
        <p:spPr>
          <a:xfrm>
            <a:off x="4500000" y="3276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3ED9B4-861F-775A-D2CA-0FA23916DBEF}"/>
              </a:ext>
            </a:extLst>
          </p:cNvPr>
          <p:cNvSpPr/>
          <p:nvPr/>
        </p:nvSpPr>
        <p:spPr>
          <a:xfrm>
            <a:off x="5400000" y="3276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B5B2039-2F5F-E201-A8D3-04EF8B86E01E}"/>
              </a:ext>
            </a:extLst>
          </p:cNvPr>
          <p:cNvSpPr/>
          <p:nvPr/>
        </p:nvSpPr>
        <p:spPr>
          <a:xfrm>
            <a:off x="6300000" y="3276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916178-76F7-0976-D8D3-5017E5DDD024}"/>
              </a:ext>
            </a:extLst>
          </p:cNvPr>
          <p:cNvSpPr/>
          <p:nvPr/>
        </p:nvSpPr>
        <p:spPr>
          <a:xfrm>
            <a:off x="1800000" y="2988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4CCE2E4-AB56-27DA-0B7B-13590391292C}"/>
              </a:ext>
            </a:extLst>
          </p:cNvPr>
          <p:cNvSpPr/>
          <p:nvPr/>
        </p:nvSpPr>
        <p:spPr>
          <a:xfrm>
            <a:off x="2700000" y="2988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AEB1CE1-A34B-49A8-8704-5C9D83AA4DC0}"/>
              </a:ext>
            </a:extLst>
          </p:cNvPr>
          <p:cNvSpPr/>
          <p:nvPr/>
        </p:nvSpPr>
        <p:spPr>
          <a:xfrm>
            <a:off x="3600000" y="2988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B4F743-6DDD-0B49-8ED8-465475601358}"/>
              </a:ext>
            </a:extLst>
          </p:cNvPr>
          <p:cNvSpPr/>
          <p:nvPr/>
        </p:nvSpPr>
        <p:spPr>
          <a:xfrm>
            <a:off x="4500000" y="2988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C9412A7-5624-62D5-98A1-9A7D77544540}"/>
              </a:ext>
            </a:extLst>
          </p:cNvPr>
          <p:cNvSpPr/>
          <p:nvPr/>
        </p:nvSpPr>
        <p:spPr>
          <a:xfrm>
            <a:off x="5400000" y="2988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EB6E75F-9E54-BF40-83E3-FAA245B0753E}"/>
              </a:ext>
            </a:extLst>
          </p:cNvPr>
          <p:cNvSpPr/>
          <p:nvPr/>
        </p:nvSpPr>
        <p:spPr>
          <a:xfrm>
            <a:off x="6300000" y="2988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248C52B-979C-E0E4-33F1-A9C01A3D1199}"/>
              </a:ext>
            </a:extLst>
          </p:cNvPr>
          <p:cNvSpPr txBox="1"/>
          <p:nvPr/>
        </p:nvSpPr>
        <p:spPr>
          <a:xfrm>
            <a:off x="3851922" y="1275606"/>
            <a:ext cx="47525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Partial read and Partial write optimizations provide bigger savings</a:t>
            </a:r>
          </a:p>
          <a:p>
            <a:endParaRPr lang="en-US" dirty="0"/>
          </a:p>
          <a:p>
            <a:r>
              <a:rPr lang="en-US" dirty="0"/>
              <a:t>Need a chunk size between 64K and 256K for best performance. Very large I/Os still benefit from being split</a:t>
            </a:r>
          </a:p>
        </p:txBody>
      </p:sp>
    </p:spTree>
    <p:extLst>
      <p:ext uri="{BB962C8B-B14F-4D97-AF65-F5344CB8AC3E}">
        <p14:creationId xmlns:p14="http://schemas.microsoft.com/office/powerpoint/2010/main" val="2748300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 animBg="1"/>
      <p:bldP spid="14" grpId="0" animBg="1"/>
      <p:bldP spid="50" grpId="0" animBg="1"/>
      <p:bldP spid="133" grpId="0" animBg="1"/>
      <p:bldP spid="8" grpId="0" animBg="1"/>
      <p:bldP spid="3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16628C9-6A4C-916F-C738-68A9A152A0B2}"/>
              </a:ext>
            </a:extLst>
          </p:cNvPr>
          <p:cNvCxnSpPr>
            <a:cxnSpLocks/>
          </p:cNvCxnSpPr>
          <p:nvPr/>
        </p:nvCxnSpPr>
        <p:spPr>
          <a:xfrm flipV="1">
            <a:off x="1979712" y="2571750"/>
            <a:ext cx="0" cy="1224000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02B6757-ED51-1BBD-410F-F6DB7C12E3B0}"/>
              </a:ext>
            </a:extLst>
          </p:cNvPr>
          <p:cNvCxnSpPr>
            <a:cxnSpLocks/>
          </p:cNvCxnSpPr>
          <p:nvPr/>
        </p:nvCxnSpPr>
        <p:spPr>
          <a:xfrm flipV="1">
            <a:off x="2123728" y="2571750"/>
            <a:ext cx="0" cy="646941"/>
          </a:xfrm>
          <a:prstGeom prst="straightConnector1">
            <a:avLst/>
          </a:prstGeom>
          <a:ln w="47625" cap="rnd">
            <a:solidFill>
              <a:srgbClr val="4573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4C57991-E03F-1B4B-6202-629A164D2E63}"/>
              </a:ext>
            </a:extLst>
          </p:cNvPr>
          <p:cNvCxnSpPr>
            <a:cxnSpLocks/>
          </p:cNvCxnSpPr>
          <p:nvPr/>
        </p:nvCxnSpPr>
        <p:spPr>
          <a:xfrm flipV="1">
            <a:off x="2267744" y="2571750"/>
            <a:ext cx="0" cy="504056"/>
          </a:xfrm>
          <a:prstGeom prst="straightConnector1">
            <a:avLst/>
          </a:prstGeom>
          <a:ln w="47625" cap="rnd">
            <a:solidFill>
              <a:srgbClr val="4573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D9D55BD-352B-D1B6-61D1-1878641EFDD8}"/>
              </a:ext>
            </a:extLst>
          </p:cNvPr>
          <p:cNvCxnSpPr>
            <a:cxnSpLocks/>
          </p:cNvCxnSpPr>
          <p:nvPr/>
        </p:nvCxnSpPr>
        <p:spPr>
          <a:xfrm flipV="1">
            <a:off x="2411760" y="2571750"/>
            <a:ext cx="0" cy="360040"/>
          </a:xfrm>
          <a:prstGeom prst="straightConnector1">
            <a:avLst/>
          </a:prstGeom>
          <a:ln w="47625" cap="rnd">
            <a:solidFill>
              <a:srgbClr val="4573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A70E42C-127E-38E9-6630-AF04F66797F3}"/>
              </a:ext>
            </a:extLst>
          </p:cNvPr>
          <p:cNvCxnSpPr>
            <a:cxnSpLocks/>
          </p:cNvCxnSpPr>
          <p:nvPr/>
        </p:nvCxnSpPr>
        <p:spPr>
          <a:xfrm flipV="1">
            <a:off x="3851920" y="3075806"/>
            <a:ext cx="0" cy="720000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CE8B409-0B50-3330-E65D-576ED5C9600C}"/>
              </a:ext>
            </a:extLst>
          </p:cNvPr>
          <p:cNvCxnSpPr>
            <a:cxnSpLocks/>
          </p:cNvCxnSpPr>
          <p:nvPr/>
        </p:nvCxnSpPr>
        <p:spPr>
          <a:xfrm flipV="1">
            <a:off x="2987824" y="3219822"/>
            <a:ext cx="0" cy="576000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73418B5-65AE-4D09-5967-BB6CD00DE2FC}"/>
              </a:ext>
            </a:extLst>
          </p:cNvPr>
          <p:cNvCxnSpPr>
            <a:cxnSpLocks/>
          </p:cNvCxnSpPr>
          <p:nvPr/>
        </p:nvCxnSpPr>
        <p:spPr>
          <a:xfrm flipV="1">
            <a:off x="4716016" y="2931790"/>
            <a:ext cx="0" cy="864000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E796A14-32CB-8AE6-8688-3FE5E7C72CBF}"/>
              </a:ext>
            </a:extLst>
          </p:cNvPr>
          <p:cNvCxnSpPr>
            <a:cxnSpLocks/>
          </p:cNvCxnSpPr>
          <p:nvPr/>
        </p:nvCxnSpPr>
        <p:spPr>
          <a:xfrm flipH="1">
            <a:off x="2411760" y="2931790"/>
            <a:ext cx="2304256" cy="0"/>
          </a:xfrm>
          <a:prstGeom prst="straightConnector1">
            <a:avLst/>
          </a:prstGeom>
          <a:ln w="47625" cap="rnd">
            <a:solidFill>
              <a:srgbClr val="4573FF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8BBEB76-8EC7-C483-A13F-56A2786ACA92}"/>
              </a:ext>
            </a:extLst>
          </p:cNvPr>
          <p:cNvCxnSpPr>
            <a:cxnSpLocks/>
          </p:cNvCxnSpPr>
          <p:nvPr/>
        </p:nvCxnSpPr>
        <p:spPr>
          <a:xfrm flipH="1">
            <a:off x="2267744" y="3075806"/>
            <a:ext cx="1584176" cy="0"/>
          </a:xfrm>
          <a:prstGeom prst="straightConnector1">
            <a:avLst/>
          </a:prstGeom>
          <a:ln w="47625" cap="rnd">
            <a:solidFill>
              <a:srgbClr val="4573FF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3FDF8E6-19B1-7247-59C9-B3A66753AE09}"/>
              </a:ext>
            </a:extLst>
          </p:cNvPr>
          <p:cNvCxnSpPr>
            <a:cxnSpLocks/>
          </p:cNvCxnSpPr>
          <p:nvPr/>
        </p:nvCxnSpPr>
        <p:spPr>
          <a:xfrm flipH="1">
            <a:off x="2123728" y="3218691"/>
            <a:ext cx="864096" cy="0"/>
          </a:xfrm>
          <a:prstGeom prst="straightConnector1">
            <a:avLst/>
          </a:prstGeom>
          <a:ln w="47625" cap="rnd">
            <a:solidFill>
              <a:srgbClr val="4573FF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9694584F-9B12-8141-515C-1DB77995EAA8}"/>
              </a:ext>
            </a:extLst>
          </p:cNvPr>
          <p:cNvCxnSpPr>
            <a:cxnSpLocks/>
          </p:cNvCxnSpPr>
          <p:nvPr/>
        </p:nvCxnSpPr>
        <p:spPr>
          <a:xfrm flipV="1">
            <a:off x="2555776" y="2571750"/>
            <a:ext cx="0" cy="216024"/>
          </a:xfrm>
          <a:prstGeom prst="straightConnector1">
            <a:avLst/>
          </a:prstGeom>
          <a:ln w="47625" cap="rnd">
            <a:solidFill>
              <a:srgbClr val="4573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C6C4BF13-84D8-8D56-59F2-E4AC63E1020D}"/>
              </a:ext>
            </a:extLst>
          </p:cNvPr>
          <p:cNvCxnSpPr>
            <a:cxnSpLocks/>
          </p:cNvCxnSpPr>
          <p:nvPr/>
        </p:nvCxnSpPr>
        <p:spPr>
          <a:xfrm flipV="1">
            <a:off x="5652120" y="2787774"/>
            <a:ext cx="0" cy="1007999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B76E0F0-E4DE-0495-6CFA-1F0F5C11EC14}"/>
              </a:ext>
            </a:extLst>
          </p:cNvPr>
          <p:cNvCxnSpPr>
            <a:cxnSpLocks/>
          </p:cNvCxnSpPr>
          <p:nvPr/>
        </p:nvCxnSpPr>
        <p:spPr>
          <a:xfrm flipV="1">
            <a:off x="6516216" y="2643758"/>
            <a:ext cx="0" cy="1152000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9B93E27-0E31-C669-7C71-709FED2FA28D}"/>
              </a:ext>
            </a:extLst>
          </p:cNvPr>
          <p:cNvCxnSpPr>
            <a:cxnSpLocks/>
          </p:cNvCxnSpPr>
          <p:nvPr/>
        </p:nvCxnSpPr>
        <p:spPr>
          <a:xfrm flipH="1">
            <a:off x="2699792" y="2643758"/>
            <a:ext cx="3816424" cy="0"/>
          </a:xfrm>
          <a:prstGeom prst="straightConnector1">
            <a:avLst/>
          </a:prstGeom>
          <a:ln w="47625" cap="rnd">
            <a:solidFill>
              <a:srgbClr val="4573FF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5735A0E-D63B-CB3C-5D5E-E7CF78F00861}"/>
              </a:ext>
            </a:extLst>
          </p:cNvPr>
          <p:cNvCxnSpPr>
            <a:cxnSpLocks/>
          </p:cNvCxnSpPr>
          <p:nvPr/>
        </p:nvCxnSpPr>
        <p:spPr>
          <a:xfrm flipH="1">
            <a:off x="2555776" y="2787774"/>
            <a:ext cx="3096344" cy="0"/>
          </a:xfrm>
          <a:prstGeom prst="straightConnector1">
            <a:avLst/>
          </a:prstGeom>
          <a:ln w="47625" cap="rnd">
            <a:solidFill>
              <a:srgbClr val="4573FF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B4994555-2DBD-FB38-5AC7-DFBDF8290E9C}"/>
              </a:ext>
            </a:extLst>
          </p:cNvPr>
          <p:cNvCxnSpPr>
            <a:cxnSpLocks/>
          </p:cNvCxnSpPr>
          <p:nvPr/>
        </p:nvCxnSpPr>
        <p:spPr>
          <a:xfrm flipV="1">
            <a:off x="2170251" y="1419622"/>
            <a:ext cx="0" cy="493784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05D56832-571F-0BAB-D432-9BE3B8793308}"/>
              </a:ext>
            </a:extLst>
          </p:cNvPr>
          <p:cNvCxnSpPr>
            <a:cxnSpLocks/>
          </p:cNvCxnSpPr>
          <p:nvPr/>
        </p:nvCxnSpPr>
        <p:spPr>
          <a:xfrm flipV="1">
            <a:off x="2695062" y="2574523"/>
            <a:ext cx="0" cy="69235"/>
          </a:xfrm>
          <a:prstGeom prst="straightConnector1">
            <a:avLst/>
          </a:prstGeom>
          <a:ln w="47625" cap="rnd">
            <a:solidFill>
              <a:srgbClr val="4573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D99FBBE8-CEE4-2915-7AA6-CAD0FE0CC9FA}"/>
              </a:ext>
            </a:extLst>
          </p:cNvPr>
          <p:cNvSpPr/>
          <p:nvPr/>
        </p:nvSpPr>
        <p:spPr>
          <a:xfrm>
            <a:off x="1584000" y="19224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4K Write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C0520E8-5265-AB23-068F-A7B86F77D43A}"/>
              </a:ext>
            </a:extLst>
          </p:cNvPr>
          <p:cNvSpPr/>
          <p:nvPr/>
        </p:nvSpPr>
        <p:spPr>
          <a:xfrm>
            <a:off x="2700000" y="3852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</a:rPr>
              <a:t>Padding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06BFB64-5F99-27F3-E44C-E25555DB0D10}"/>
              </a:ext>
            </a:extLst>
          </p:cNvPr>
          <p:cNvSpPr/>
          <p:nvPr/>
        </p:nvSpPr>
        <p:spPr>
          <a:xfrm>
            <a:off x="3600000" y="3852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</a:rPr>
              <a:t>Padding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793F780-5E60-2AE6-75B7-91EE3F9BE284}"/>
              </a:ext>
            </a:extLst>
          </p:cNvPr>
          <p:cNvSpPr/>
          <p:nvPr/>
        </p:nvSpPr>
        <p:spPr>
          <a:xfrm>
            <a:off x="4500000" y="3852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</a:rPr>
              <a:t>Padding</a:t>
            </a:r>
          </a:p>
        </p:txBody>
      </p:sp>
      <p:sp>
        <p:nvSpPr>
          <p:cNvPr id="132" name="Rounded Rectangle 131">
            <a:extLst>
              <a:ext uri="{FF2B5EF4-FFF2-40B4-BE49-F238E27FC236}">
                <a16:creationId xmlns:a16="http://schemas.microsoft.com/office/drawing/2014/main" id="{77BC4B3C-3B4C-4DA2-C71F-A2E4196AB905}"/>
              </a:ext>
            </a:extLst>
          </p:cNvPr>
          <p:cNvSpPr/>
          <p:nvPr/>
        </p:nvSpPr>
        <p:spPr>
          <a:xfrm>
            <a:off x="1584000" y="19224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8K Write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E6E7CD4-21A1-53BF-1D8D-7D2BA1E1B721}"/>
              </a:ext>
            </a:extLst>
          </p:cNvPr>
          <p:cNvSpPr/>
          <p:nvPr/>
        </p:nvSpPr>
        <p:spPr>
          <a:xfrm>
            <a:off x="2700000" y="3852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133" name="Rounded Rectangle 132">
            <a:extLst>
              <a:ext uri="{FF2B5EF4-FFF2-40B4-BE49-F238E27FC236}">
                <a16:creationId xmlns:a16="http://schemas.microsoft.com/office/drawing/2014/main" id="{80597628-B520-4181-1BB8-0054E587FFAF}"/>
              </a:ext>
            </a:extLst>
          </p:cNvPr>
          <p:cNvSpPr/>
          <p:nvPr/>
        </p:nvSpPr>
        <p:spPr>
          <a:xfrm>
            <a:off x="1584000" y="19224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16K Write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1847585-E661-F53F-9934-DE3D01236E8A}"/>
              </a:ext>
            </a:extLst>
          </p:cNvPr>
          <p:cNvSpPr/>
          <p:nvPr/>
        </p:nvSpPr>
        <p:spPr>
          <a:xfrm>
            <a:off x="3600000" y="3852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917EF3B-B30B-FED4-52DF-B2F317C68E17}"/>
              </a:ext>
            </a:extLst>
          </p:cNvPr>
          <p:cNvSpPr/>
          <p:nvPr/>
        </p:nvSpPr>
        <p:spPr>
          <a:xfrm>
            <a:off x="4500000" y="3852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Default 4K Chunk Size and Small Objects</a:t>
            </a:r>
            <a:endParaRPr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F0B355-5FA8-2A88-2174-900B2FF1D068}"/>
              </a:ext>
            </a:extLst>
          </p:cNvPr>
          <p:cNvSpPr txBox="1"/>
          <p:nvPr/>
        </p:nvSpPr>
        <p:spPr>
          <a:xfrm>
            <a:off x="3275856" y="4442834"/>
            <a:ext cx="3608173" cy="370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4+2 Erasure Coding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ACD4220-E1B5-D7F5-8BA9-AF0988B3B04E}"/>
              </a:ext>
            </a:extLst>
          </p:cNvPr>
          <p:cNvSpPr txBox="1"/>
          <p:nvPr/>
        </p:nvSpPr>
        <p:spPr>
          <a:xfrm>
            <a:off x="1504941" y="1116600"/>
            <a:ext cx="1330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RADOS Client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4110DE5-F873-E4C0-4202-289E0C18E443}"/>
              </a:ext>
            </a:extLst>
          </p:cNvPr>
          <p:cNvSpPr txBox="1"/>
          <p:nvPr/>
        </p:nvSpPr>
        <p:spPr>
          <a:xfrm>
            <a:off x="1894973" y="4202001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Data 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D000D16-D869-2A5E-DA54-77B48C8B5874}"/>
              </a:ext>
            </a:extLst>
          </p:cNvPr>
          <p:cNvSpPr txBox="1"/>
          <p:nvPr/>
        </p:nvSpPr>
        <p:spPr>
          <a:xfrm>
            <a:off x="2797254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Data 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AFCFD9F-A027-87A1-1C9A-1934F4C6FA78}"/>
              </a:ext>
            </a:extLst>
          </p:cNvPr>
          <p:cNvSpPr txBox="1"/>
          <p:nvPr/>
        </p:nvSpPr>
        <p:spPr>
          <a:xfrm>
            <a:off x="3679200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Data 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22548FB-60A1-861D-4197-A19A09A9A71C}"/>
              </a:ext>
            </a:extLst>
          </p:cNvPr>
          <p:cNvSpPr txBox="1"/>
          <p:nvPr/>
        </p:nvSpPr>
        <p:spPr>
          <a:xfrm>
            <a:off x="4572000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Data 4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13C41B-80FE-5AE9-3F8C-30FFAB718A98}"/>
              </a:ext>
            </a:extLst>
          </p:cNvPr>
          <p:cNvSpPr txBox="1"/>
          <p:nvPr/>
        </p:nvSpPr>
        <p:spPr>
          <a:xfrm>
            <a:off x="5448913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Parity P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FD4A00B-9D36-A83D-4A70-BBBFEBBD8376}"/>
              </a:ext>
            </a:extLst>
          </p:cNvPr>
          <p:cNvSpPr txBox="1"/>
          <p:nvPr/>
        </p:nvSpPr>
        <p:spPr>
          <a:xfrm>
            <a:off x="6342718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Parity Q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B692299-AB22-57EE-2E56-DB2D861866B5}"/>
              </a:ext>
            </a:extLst>
          </p:cNvPr>
          <p:cNvSpPr/>
          <p:nvPr/>
        </p:nvSpPr>
        <p:spPr>
          <a:xfrm>
            <a:off x="1800000" y="3852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3837762-7F50-E788-1ECA-C2E8EB5D3211}"/>
              </a:ext>
            </a:extLst>
          </p:cNvPr>
          <p:cNvSpPr/>
          <p:nvPr/>
        </p:nvSpPr>
        <p:spPr>
          <a:xfrm>
            <a:off x="5400000" y="3852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6CE2919B-8AA5-B565-6F34-F9D784B74BBA}"/>
              </a:ext>
            </a:extLst>
          </p:cNvPr>
          <p:cNvSpPr/>
          <p:nvPr/>
        </p:nvSpPr>
        <p:spPr>
          <a:xfrm>
            <a:off x="6300000" y="3852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FE010FC-DBDB-6274-415C-CAF3E4296E49}"/>
              </a:ext>
            </a:extLst>
          </p:cNvPr>
          <p:cNvSpPr txBox="1"/>
          <p:nvPr/>
        </p:nvSpPr>
        <p:spPr>
          <a:xfrm>
            <a:off x="7278822" y="3761506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Default 4K Chunk Size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8F8CC99-3873-8CA7-754A-147D8964DEB9}"/>
              </a:ext>
            </a:extLst>
          </p:cNvPr>
          <p:cNvSpPr txBox="1"/>
          <p:nvPr/>
        </p:nvSpPr>
        <p:spPr>
          <a:xfrm>
            <a:off x="3851920" y="1275606"/>
            <a:ext cx="47525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4K write = 24K capacity (500% overhead)</a:t>
            </a:r>
          </a:p>
          <a:p>
            <a:r>
              <a:rPr lang="en-US" dirty="0"/>
              <a:t>8K write = 24K capacity (200% overhead)</a:t>
            </a:r>
          </a:p>
          <a:p>
            <a:r>
              <a:rPr lang="en-US" dirty="0"/>
              <a:t>16K write = 24K capacity (50% overhead)</a:t>
            </a:r>
          </a:p>
          <a:p>
            <a:endParaRPr lang="en-US" dirty="0"/>
          </a:p>
          <a:p>
            <a:r>
              <a:rPr lang="en-US" dirty="0"/>
              <a:t>Reasonable capacity overheads for small objects</a:t>
            </a:r>
          </a:p>
        </p:txBody>
      </p:sp>
    </p:spTree>
    <p:extLst>
      <p:ext uri="{BB962C8B-B14F-4D97-AF65-F5344CB8AC3E}">
        <p14:creationId xmlns:p14="http://schemas.microsoft.com/office/powerpoint/2010/main" val="3503264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 animBg="1"/>
      <p:bldP spid="34" grpId="0" animBg="1"/>
      <p:bldP spid="133" grpId="0" animBg="1"/>
      <p:bldP spid="37" grpId="0" animBg="1"/>
      <p:bldP spid="38" grpId="0" animBg="1"/>
      <p:bldP spid="4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>
            <a:extLst>
              <a:ext uri="{FF2B5EF4-FFF2-40B4-BE49-F238E27FC236}">
                <a16:creationId xmlns:a16="http://schemas.microsoft.com/office/drawing/2014/main" id="{23837762-7F50-E788-1ECA-C2E8EB5D3211}"/>
              </a:ext>
            </a:extLst>
          </p:cNvPr>
          <p:cNvSpPr/>
          <p:nvPr/>
        </p:nvSpPr>
        <p:spPr>
          <a:xfrm>
            <a:off x="5400000" y="3852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</a:rPr>
              <a:t>Padding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6CE2919B-8AA5-B565-6F34-F9D784B74BBA}"/>
              </a:ext>
            </a:extLst>
          </p:cNvPr>
          <p:cNvSpPr/>
          <p:nvPr/>
        </p:nvSpPr>
        <p:spPr>
          <a:xfrm>
            <a:off x="6300000" y="3852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</a:rPr>
              <a:t>Padding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B3F329-4BF9-228E-D72B-2CD47C3798F0}"/>
              </a:ext>
            </a:extLst>
          </p:cNvPr>
          <p:cNvSpPr/>
          <p:nvPr/>
        </p:nvSpPr>
        <p:spPr>
          <a:xfrm>
            <a:off x="5400000" y="3564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</a:rPr>
              <a:t>Padding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39A95A-961A-4D60-6A11-5DB4DF5E76DE}"/>
              </a:ext>
            </a:extLst>
          </p:cNvPr>
          <p:cNvSpPr/>
          <p:nvPr/>
        </p:nvSpPr>
        <p:spPr>
          <a:xfrm>
            <a:off x="6300000" y="3564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</a:rPr>
              <a:t>Padding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3ED9B4-861F-775A-D2CA-0FA23916DBEF}"/>
              </a:ext>
            </a:extLst>
          </p:cNvPr>
          <p:cNvSpPr/>
          <p:nvPr/>
        </p:nvSpPr>
        <p:spPr>
          <a:xfrm>
            <a:off x="5400000" y="3276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</a:rPr>
              <a:t>Padding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B5B2039-2F5F-E201-A8D3-04EF8B86E01E}"/>
              </a:ext>
            </a:extLst>
          </p:cNvPr>
          <p:cNvSpPr/>
          <p:nvPr/>
        </p:nvSpPr>
        <p:spPr>
          <a:xfrm>
            <a:off x="6300000" y="3276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</a:rPr>
              <a:t>Padding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674553E-BF4E-820D-E99D-E4AB8F9D40FE}"/>
              </a:ext>
            </a:extLst>
          </p:cNvPr>
          <p:cNvCxnSpPr>
            <a:cxnSpLocks/>
          </p:cNvCxnSpPr>
          <p:nvPr/>
        </p:nvCxnSpPr>
        <p:spPr>
          <a:xfrm flipV="1">
            <a:off x="1979712" y="2571750"/>
            <a:ext cx="0" cy="360000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60C1E0A-F6E4-8CF4-21D3-1E333C033A0C}"/>
              </a:ext>
            </a:extLst>
          </p:cNvPr>
          <p:cNvCxnSpPr>
            <a:cxnSpLocks/>
          </p:cNvCxnSpPr>
          <p:nvPr/>
        </p:nvCxnSpPr>
        <p:spPr>
          <a:xfrm flipV="1">
            <a:off x="2170251" y="1419622"/>
            <a:ext cx="0" cy="493784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66A5A5A9-7558-405C-A20E-C62978A09CE2}"/>
              </a:ext>
            </a:extLst>
          </p:cNvPr>
          <p:cNvSpPr/>
          <p:nvPr/>
        </p:nvSpPr>
        <p:spPr>
          <a:xfrm>
            <a:off x="5400000" y="3276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433E723-7246-4559-3DAD-79C6CA9BD6D2}"/>
              </a:ext>
            </a:extLst>
          </p:cNvPr>
          <p:cNvSpPr/>
          <p:nvPr/>
        </p:nvSpPr>
        <p:spPr>
          <a:xfrm>
            <a:off x="6300000" y="3276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09B1A3F-D689-49B6-BA23-DAEC8A56E8F1}"/>
              </a:ext>
            </a:extLst>
          </p:cNvPr>
          <p:cNvSpPr/>
          <p:nvPr/>
        </p:nvSpPr>
        <p:spPr>
          <a:xfrm>
            <a:off x="5400000" y="3852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9530782-3091-04E2-705F-D1030C168BF0}"/>
              </a:ext>
            </a:extLst>
          </p:cNvPr>
          <p:cNvSpPr/>
          <p:nvPr/>
        </p:nvSpPr>
        <p:spPr>
          <a:xfrm>
            <a:off x="5400000" y="3564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E0AB909-EA9C-9990-8489-3DEEB1165BE0}"/>
              </a:ext>
            </a:extLst>
          </p:cNvPr>
          <p:cNvSpPr/>
          <p:nvPr/>
        </p:nvSpPr>
        <p:spPr>
          <a:xfrm>
            <a:off x="6300000" y="3852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3BF54E2-19E4-D0E0-FCE8-EB4C14C905A2}"/>
              </a:ext>
            </a:extLst>
          </p:cNvPr>
          <p:cNvSpPr/>
          <p:nvPr/>
        </p:nvSpPr>
        <p:spPr>
          <a:xfrm>
            <a:off x="6300000" y="3564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56B86F0A-F856-B524-F51D-CE593ABA4F4B}"/>
              </a:ext>
            </a:extLst>
          </p:cNvPr>
          <p:cNvSpPr/>
          <p:nvPr/>
        </p:nvSpPr>
        <p:spPr>
          <a:xfrm>
            <a:off x="1584000" y="19224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4K Write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B692299-AB22-57EE-2E56-DB2D861866B5}"/>
              </a:ext>
            </a:extLst>
          </p:cNvPr>
          <p:cNvSpPr/>
          <p:nvPr/>
        </p:nvSpPr>
        <p:spPr>
          <a:xfrm>
            <a:off x="1800000" y="3852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</a:rPr>
              <a:t>Padding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DB4E4AA-9826-9545-5030-A1880C0751E7}"/>
              </a:ext>
            </a:extLst>
          </p:cNvPr>
          <p:cNvSpPr/>
          <p:nvPr/>
        </p:nvSpPr>
        <p:spPr>
          <a:xfrm>
            <a:off x="1800000" y="3564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</a:rPr>
              <a:t>Padding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58B1B0-D7CA-0869-CA62-915BA89211FD}"/>
              </a:ext>
            </a:extLst>
          </p:cNvPr>
          <p:cNvSpPr/>
          <p:nvPr/>
        </p:nvSpPr>
        <p:spPr>
          <a:xfrm>
            <a:off x="1800000" y="3276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</a:rPr>
              <a:t>Padding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1CE19A34-0501-9763-F99F-921222122DF1}"/>
              </a:ext>
            </a:extLst>
          </p:cNvPr>
          <p:cNvSpPr/>
          <p:nvPr/>
        </p:nvSpPr>
        <p:spPr>
          <a:xfrm>
            <a:off x="1584000" y="19224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8K Write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ABC5227-ADA9-F959-F328-E3E0F3796F4F}"/>
              </a:ext>
            </a:extLst>
          </p:cNvPr>
          <p:cNvSpPr/>
          <p:nvPr/>
        </p:nvSpPr>
        <p:spPr>
          <a:xfrm>
            <a:off x="1800000" y="3276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1BA554EC-EC55-3D88-5D79-DDCC79B8A59C}"/>
              </a:ext>
            </a:extLst>
          </p:cNvPr>
          <p:cNvSpPr/>
          <p:nvPr/>
        </p:nvSpPr>
        <p:spPr>
          <a:xfrm>
            <a:off x="1584000" y="19224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16K Write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F8DA293-2BC1-75AF-2CBB-145D70A23FA3}"/>
              </a:ext>
            </a:extLst>
          </p:cNvPr>
          <p:cNvSpPr/>
          <p:nvPr/>
        </p:nvSpPr>
        <p:spPr>
          <a:xfrm>
            <a:off x="1800000" y="3852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D5193D4-FF49-0162-AAD0-4EF7AE05EF7B}"/>
              </a:ext>
            </a:extLst>
          </p:cNvPr>
          <p:cNvSpPr/>
          <p:nvPr/>
        </p:nvSpPr>
        <p:spPr>
          <a:xfrm>
            <a:off x="1800000" y="3564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Larger Chunk Size and Small Objects</a:t>
            </a:r>
            <a:endParaRPr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F0B355-5FA8-2A88-2174-900B2FF1D068}"/>
              </a:ext>
            </a:extLst>
          </p:cNvPr>
          <p:cNvSpPr txBox="1"/>
          <p:nvPr/>
        </p:nvSpPr>
        <p:spPr>
          <a:xfrm>
            <a:off x="3275856" y="4442834"/>
            <a:ext cx="3608173" cy="370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4+2 Erasure Coding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ACD4220-E1B5-D7F5-8BA9-AF0988B3B04E}"/>
              </a:ext>
            </a:extLst>
          </p:cNvPr>
          <p:cNvSpPr txBox="1"/>
          <p:nvPr/>
        </p:nvSpPr>
        <p:spPr>
          <a:xfrm>
            <a:off x="1504941" y="1116600"/>
            <a:ext cx="1330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RADOS Client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4110DE5-F873-E4C0-4202-289E0C18E443}"/>
              </a:ext>
            </a:extLst>
          </p:cNvPr>
          <p:cNvSpPr txBox="1"/>
          <p:nvPr/>
        </p:nvSpPr>
        <p:spPr>
          <a:xfrm>
            <a:off x="1894973" y="4202001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Data 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D000D16-D869-2A5E-DA54-77B48C8B5874}"/>
              </a:ext>
            </a:extLst>
          </p:cNvPr>
          <p:cNvSpPr txBox="1"/>
          <p:nvPr/>
        </p:nvSpPr>
        <p:spPr>
          <a:xfrm>
            <a:off x="2797254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Data 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AFCFD9F-A027-87A1-1C9A-1934F4C6FA78}"/>
              </a:ext>
            </a:extLst>
          </p:cNvPr>
          <p:cNvSpPr txBox="1"/>
          <p:nvPr/>
        </p:nvSpPr>
        <p:spPr>
          <a:xfrm>
            <a:off x="3679200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Data 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22548FB-60A1-861D-4197-A19A09A9A71C}"/>
              </a:ext>
            </a:extLst>
          </p:cNvPr>
          <p:cNvSpPr txBox="1"/>
          <p:nvPr/>
        </p:nvSpPr>
        <p:spPr>
          <a:xfrm>
            <a:off x="4572000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Data 4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13C41B-80FE-5AE9-3F8C-30FFAB718A98}"/>
              </a:ext>
            </a:extLst>
          </p:cNvPr>
          <p:cNvSpPr txBox="1"/>
          <p:nvPr/>
        </p:nvSpPr>
        <p:spPr>
          <a:xfrm>
            <a:off x="5448913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Parity P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FD4A00B-9D36-A83D-4A70-BBBFEBBD8376}"/>
              </a:ext>
            </a:extLst>
          </p:cNvPr>
          <p:cNvSpPr txBox="1"/>
          <p:nvPr/>
        </p:nvSpPr>
        <p:spPr>
          <a:xfrm>
            <a:off x="6342718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Parity Q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C0520E8-5265-AB23-068F-A7B86F77D43A}"/>
              </a:ext>
            </a:extLst>
          </p:cNvPr>
          <p:cNvSpPr/>
          <p:nvPr/>
        </p:nvSpPr>
        <p:spPr>
          <a:xfrm>
            <a:off x="2700000" y="3852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</a:rPr>
              <a:t>Padding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06BFB64-5F99-27F3-E44C-E25555DB0D10}"/>
              </a:ext>
            </a:extLst>
          </p:cNvPr>
          <p:cNvSpPr/>
          <p:nvPr/>
        </p:nvSpPr>
        <p:spPr>
          <a:xfrm>
            <a:off x="3600000" y="3852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</a:rPr>
              <a:t>Padding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793F780-5E60-2AE6-75B7-91EE3F9BE284}"/>
              </a:ext>
            </a:extLst>
          </p:cNvPr>
          <p:cNvSpPr/>
          <p:nvPr/>
        </p:nvSpPr>
        <p:spPr>
          <a:xfrm>
            <a:off x="4500000" y="3852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</a:rPr>
              <a:t>Padding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FE010FC-DBDB-6274-415C-CAF3E4296E49}"/>
              </a:ext>
            </a:extLst>
          </p:cNvPr>
          <p:cNvSpPr txBox="1"/>
          <p:nvPr/>
        </p:nvSpPr>
        <p:spPr>
          <a:xfrm>
            <a:off x="7278822" y="3761506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16K Chunk Size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1FDF04-D742-727C-3F21-33C8715E1C55}"/>
              </a:ext>
            </a:extLst>
          </p:cNvPr>
          <p:cNvSpPr/>
          <p:nvPr/>
        </p:nvSpPr>
        <p:spPr>
          <a:xfrm>
            <a:off x="3600000" y="3564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</a:rPr>
              <a:t>Padding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4EB53F8-9DA9-5442-2D42-4A217224D99B}"/>
              </a:ext>
            </a:extLst>
          </p:cNvPr>
          <p:cNvSpPr/>
          <p:nvPr/>
        </p:nvSpPr>
        <p:spPr>
          <a:xfrm>
            <a:off x="4500000" y="3564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</a:rPr>
              <a:t>Padding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613EBD-8B04-A11F-3582-195054FCC7FC}"/>
              </a:ext>
            </a:extLst>
          </p:cNvPr>
          <p:cNvSpPr/>
          <p:nvPr/>
        </p:nvSpPr>
        <p:spPr>
          <a:xfrm>
            <a:off x="3600000" y="3276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</a:rPr>
              <a:t>Padding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23CD19D-E484-B72B-C0D1-4752A3E98BF1}"/>
              </a:ext>
            </a:extLst>
          </p:cNvPr>
          <p:cNvSpPr/>
          <p:nvPr/>
        </p:nvSpPr>
        <p:spPr>
          <a:xfrm>
            <a:off x="4500000" y="3276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</a:rPr>
              <a:t>Padding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4CCE2E4-AB56-27DA-0B7B-13590391292C}"/>
              </a:ext>
            </a:extLst>
          </p:cNvPr>
          <p:cNvSpPr/>
          <p:nvPr/>
        </p:nvSpPr>
        <p:spPr>
          <a:xfrm>
            <a:off x="2700000" y="2988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</a:rPr>
              <a:t>Padding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AEB1CE1-A34B-49A8-8704-5C9D83AA4DC0}"/>
              </a:ext>
            </a:extLst>
          </p:cNvPr>
          <p:cNvSpPr/>
          <p:nvPr/>
        </p:nvSpPr>
        <p:spPr>
          <a:xfrm>
            <a:off x="3600000" y="2988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</a:rPr>
              <a:t>Padding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B4F743-6DDD-0B49-8ED8-465475601358}"/>
              </a:ext>
            </a:extLst>
          </p:cNvPr>
          <p:cNvSpPr/>
          <p:nvPr/>
        </p:nvSpPr>
        <p:spPr>
          <a:xfrm>
            <a:off x="4500000" y="2988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</a:rPr>
              <a:t>Padding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C9412A7-5624-62D5-98A1-9A7D77544540}"/>
              </a:ext>
            </a:extLst>
          </p:cNvPr>
          <p:cNvSpPr/>
          <p:nvPr/>
        </p:nvSpPr>
        <p:spPr>
          <a:xfrm>
            <a:off x="5400000" y="2988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EB6E75F-9E54-BF40-83E3-FAA245B0753E}"/>
              </a:ext>
            </a:extLst>
          </p:cNvPr>
          <p:cNvSpPr/>
          <p:nvPr/>
        </p:nvSpPr>
        <p:spPr>
          <a:xfrm>
            <a:off x="6300000" y="2988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4C3615-682F-3F3B-EB99-1909C3803417}"/>
              </a:ext>
            </a:extLst>
          </p:cNvPr>
          <p:cNvSpPr/>
          <p:nvPr/>
        </p:nvSpPr>
        <p:spPr>
          <a:xfrm>
            <a:off x="2700000" y="3564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</a:rPr>
              <a:t>Padding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CF4BA0-D8C1-DC5B-D9C4-4998602378EB}"/>
              </a:ext>
            </a:extLst>
          </p:cNvPr>
          <p:cNvSpPr/>
          <p:nvPr/>
        </p:nvSpPr>
        <p:spPr>
          <a:xfrm>
            <a:off x="2700000" y="3276000"/>
            <a:ext cx="720080" cy="288032"/>
          </a:xfrm>
          <a:prstGeom prst="rect">
            <a:avLst/>
          </a:prstGeom>
          <a:solidFill>
            <a:srgbClr val="A6CA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</a:rPr>
              <a:t>Padding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2E8AE0-B63E-E98D-E2F1-BDD91D80DB60}"/>
              </a:ext>
            </a:extLst>
          </p:cNvPr>
          <p:cNvSpPr/>
          <p:nvPr/>
        </p:nvSpPr>
        <p:spPr>
          <a:xfrm>
            <a:off x="1800000" y="2988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B2D06C-3EFB-6BE4-D4D9-96B094ADC8EC}"/>
              </a:ext>
            </a:extLst>
          </p:cNvPr>
          <p:cNvSpPr txBox="1"/>
          <p:nvPr/>
        </p:nvSpPr>
        <p:spPr>
          <a:xfrm>
            <a:off x="3851922" y="1275606"/>
            <a:ext cx="47525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4K write = 96K capacity (2300% overhead)</a:t>
            </a:r>
          </a:p>
          <a:p>
            <a:r>
              <a:rPr lang="en-US" dirty="0"/>
              <a:t>8K write = 96K capacity (1150% overhead)</a:t>
            </a:r>
          </a:p>
          <a:p>
            <a:r>
              <a:rPr lang="en-US" dirty="0"/>
              <a:t>16K write = 96K capacity (575% overhead)</a:t>
            </a:r>
          </a:p>
          <a:p>
            <a:endParaRPr lang="en-US" dirty="0"/>
          </a:p>
          <a:p>
            <a:r>
              <a:rPr lang="en-US" dirty="0"/>
              <a:t>Capacity overheads for small objects becomes a problem</a:t>
            </a:r>
          </a:p>
        </p:txBody>
      </p:sp>
    </p:spTree>
    <p:extLst>
      <p:ext uri="{BB962C8B-B14F-4D97-AF65-F5344CB8AC3E}">
        <p14:creationId xmlns:p14="http://schemas.microsoft.com/office/powerpoint/2010/main" val="55468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54" grpId="0" animBg="1"/>
      <p:bldP spid="39" grpId="0" animBg="1"/>
      <p:bldP spid="40" grpId="0" animBg="1"/>
      <p:bldP spid="42" grpId="0" animBg="1"/>
      <p:bldP spid="45" grpId="0" animBg="1"/>
      <p:bldP spid="30" grpId="0" animBg="1"/>
      <p:bldP spid="36" grpId="0" animBg="1"/>
      <p:bldP spid="29" grpId="0" animBg="1"/>
      <p:bldP spid="32" grpId="0" animBg="1"/>
      <p:bldP spid="35" grpId="0" animBg="1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9ED7788-5F56-8C71-D5AA-F16FA2669E34}"/>
              </a:ext>
            </a:extLst>
          </p:cNvPr>
          <p:cNvCxnSpPr>
            <a:cxnSpLocks/>
          </p:cNvCxnSpPr>
          <p:nvPr/>
        </p:nvCxnSpPr>
        <p:spPr>
          <a:xfrm flipV="1">
            <a:off x="1979712" y="2571750"/>
            <a:ext cx="0" cy="360000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E0ECFEB-0913-AF37-7F1C-3C36C8DEE575}"/>
              </a:ext>
            </a:extLst>
          </p:cNvPr>
          <p:cNvCxnSpPr>
            <a:cxnSpLocks/>
          </p:cNvCxnSpPr>
          <p:nvPr/>
        </p:nvCxnSpPr>
        <p:spPr>
          <a:xfrm flipV="1">
            <a:off x="2170251" y="1419622"/>
            <a:ext cx="0" cy="493784"/>
          </a:xfrm>
          <a:prstGeom prst="straightConnector1">
            <a:avLst/>
          </a:prstGeom>
          <a:ln w="47625" cap="rnd">
            <a:solidFill>
              <a:srgbClr val="4573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F6F9AD37-1935-CBF5-14FA-73B8C28CAA09}"/>
              </a:ext>
            </a:extLst>
          </p:cNvPr>
          <p:cNvSpPr/>
          <p:nvPr/>
        </p:nvSpPr>
        <p:spPr>
          <a:xfrm>
            <a:off x="1584000" y="19224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4K Write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CF91E66E-F438-4991-41C6-85C46DF621DD}"/>
              </a:ext>
            </a:extLst>
          </p:cNvPr>
          <p:cNvSpPr/>
          <p:nvPr/>
        </p:nvSpPr>
        <p:spPr>
          <a:xfrm>
            <a:off x="1584000" y="19224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8K Write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3C075B5-9A20-BA65-8F17-3EB7D4726687}"/>
              </a:ext>
            </a:extLst>
          </p:cNvPr>
          <p:cNvSpPr/>
          <p:nvPr/>
        </p:nvSpPr>
        <p:spPr>
          <a:xfrm>
            <a:off x="1800000" y="3276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6EE84B9-0E7F-CF04-02AA-87F5096B3C38}"/>
              </a:ext>
            </a:extLst>
          </p:cNvPr>
          <p:cNvSpPr/>
          <p:nvPr/>
        </p:nvSpPr>
        <p:spPr>
          <a:xfrm>
            <a:off x="5400000" y="3276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DDBE546-59F9-FAAD-062E-382043CCC631}"/>
              </a:ext>
            </a:extLst>
          </p:cNvPr>
          <p:cNvSpPr/>
          <p:nvPr/>
        </p:nvSpPr>
        <p:spPr>
          <a:xfrm>
            <a:off x="6300000" y="3276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0600153E-E35C-402F-2BD7-23C339ECF68C}"/>
              </a:ext>
            </a:extLst>
          </p:cNvPr>
          <p:cNvSpPr/>
          <p:nvPr/>
        </p:nvSpPr>
        <p:spPr>
          <a:xfrm>
            <a:off x="1584000" y="19224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16K Write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2150D30-29D5-3976-3421-157F91467A7E}"/>
              </a:ext>
            </a:extLst>
          </p:cNvPr>
          <p:cNvSpPr/>
          <p:nvPr/>
        </p:nvSpPr>
        <p:spPr>
          <a:xfrm>
            <a:off x="1800000" y="3852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FB5A2C0-2577-F47E-979C-3DFB61DE306F}"/>
              </a:ext>
            </a:extLst>
          </p:cNvPr>
          <p:cNvSpPr/>
          <p:nvPr/>
        </p:nvSpPr>
        <p:spPr>
          <a:xfrm>
            <a:off x="1800000" y="3564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106C1FF-7288-3479-F20B-50D5B3FA810E}"/>
              </a:ext>
            </a:extLst>
          </p:cNvPr>
          <p:cNvSpPr/>
          <p:nvPr/>
        </p:nvSpPr>
        <p:spPr>
          <a:xfrm>
            <a:off x="5400000" y="3852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CFA7F81-181C-897C-877D-B328D0315107}"/>
              </a:ext>
            </a:extLst>
          </p:cNvPr>
          <p:cNvSpPr/>
          <p:nvPr/>
        </p:nvSpPr>
        <p:spPr>
          <a:xfrm>
            <a:off x="5400000" y="3564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4CFEA92-D6DC-5F94-0351-97BC926122F7}"/>
              </a:ext>
            </a:extLst>
          </p:cNvPr>
          <p:cNvSpPr/>
          <p:nvPr/>
        </p:nvSpPr>
        <p:spPr>
          <a:xfrm>
            <a:off x="6300000" y="3852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84ADAAE-2F85-C85F-2C4B-69C6872E695F}"/>
              </a:ext>
            </a:extLst>
          </p:cNvPr>
          <p:cNvSpPr/>
          <p:nvPr/>
        </p:nvSpPr>
        <p:spPr>
          <a:xfrm>
            <a:off x="6300000" y="3564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Larger Chunk Size and No Padding</a:t>
            </a:r>
            <a:endParaRPr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F0B355-5FA8-2A88-2174-900B2FF1D068}"/>
              </a:ext>
            </a:extLst>
          </p:cNvPr>
          <p:cNvSpPr txBox="1"/>
          <p:nvPr/>
        </p:nvSpPr>
        <p:spPr>
          <a:xfrm>
            <a:off x="3275856" y="4442834"/>
            <a:ext cx="3608173" cy="370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4+2 Erasure Coding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ACD4220-E1B5-D7F5-8BA9-AF0988B3B04E}"/>
              </a:ext>
            </a:extLst>
          </p:cNvPr>
          <p:cNvSpPr txBox="1"/>
          <p:nvPr/>
        </p:nvSpPr>
        <p:spPr>
          <a:xfrm>
            <a:off x="1504941" y="1116600"/>
            <a:ext cx="1330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RADOS Client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4110DE5-F873-E4C0-4202-289E0C18E443}"/>
              </a:ext>
            </a:extLst>
          </p:cNvPr>
          <p:cNvSpPr txBox="1"/>
          <p:nvPr/>
        </p:nvSpPr>
        <p:spPr>
          <a:xfrm>
            <a:off x="1894973" y="4202001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Data 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D000D16-D869-2A5E-DA54-77B48C8B5874}"/>
              </a:ext>
            </a:extLst>
          </p:cNvPr>
          <p:cNvSpPr txBox="1"/>
          <p:nvPr/>
        </p:nvSpPr>
        <p:spPr>
          <a:xfrm>
            <a:off x="2797254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Data 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AFCFD9F-A027-87A1-1C9A-1934F4C6FA78}"/>
              </a:ext>
            </a:extLst>
          </p:cNvPr>
          <p:cNvSpPr txBox="1"/>
          <p:nvPr/>
        </p:nvSpPr>
        <p:spPr>
          <a:xfrm>
            <a:off x="3679200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Data 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22548FB-60A1-861D-4197-A19A09A9A71C}"/>
              </a:ext>
            </a:extLst>
          </p:cNvPr>
          <p:cNvSpPr txBox="1"/>
          <p:nvPr/>
        </p:nvSpPr>
        <p:spPr>
          <a:xfrm>
            <a:off x="4572000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Data 4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13C41B-80FE-5AE9-3F8C-30FFAB718A98}"/>
              </a:ext>
            </a:extLst>
          </p:cNvPr>
          <p:cNvSpPr txBox="1"/>
          <p:nvPr/>
        </p:nvSpPr>
        <p:spPr>
          <a:xfrm>
            <a:off x="5448913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Parity P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FD4A00B-9D36-A83D-4A70-BBBFEBBD8376}"/>
              </a:ext>
            </a:extLst>
          </p:cNvPr>
          <p:cNvSpPr txBox="1"/>
          <p:nvPr/>
        </p:nvSpPr>
        <p:spPr>
          <a:xfrm>
            <a:off x="6342718" y="420120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Parity Q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B692299-AB22-57EE-2E56-DB2D861866B5}"/>
              </a:ext>
            </a:extLst>
          </p:cNvPr>
          <p:cNvSpPr/>
          <p:nvPr/>
        </p:nvSpPr>
        <p:spPr>
          <a:xfrm>
            <a:off x="1800000" y="3852000"/>
            <a:ext cx="720080" cy="2880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C0520E8-5265-AB23-068F-A7B86F77D43A}"/>
              </a:ext>
            </a:extLst>
          </p:cNvPr>
          <p:cNvSpPr/>
          <p:nvPr/>
        </p:nvSpPr>
        <p:spPr>
          <a:xfrm>
            <a:off x="2700000" y="3852000"/>
            <a:ext cx="720080" cy="2880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06BFB64-5F99-27F3-E44C-E25555DB0D10}"/>
              </a:ext>
            </a:extLst>
          </p:cNvPr>
          <p:cNvSpPr/>
          <p:nvPr/>
        </p:nvSpPr>
        <p:spPr>
          <a:xfrm>
            <a:off x="3600000" y="3852000"/>
            <a:ext cx="720080" cy="2880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793F780-5E60-2AE6-75B7-91EE3F9BE284}"/>
              </a:ext>
            </a:extLst>
          </p:cNvPr>
          <p:cNvSpPr/>
          <p:nvPr/>
        </p:nvSpPr>
        <p:spPr>
          <a:xfrm>
            <a:off x="4500000" y="3852000"/>
            <a:ext cx="720080" cy="2880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3837762-7F50-E788-1ECA-C2E8EB5D3211}"/>
              </a:ext>
            </a:extLst>
          </p:cNvPr>
          <p:cNvSpPr/>
          <p:nvPr/>
        </p:nvSpPr>
        <p:spPr>
          <a:xfrm>
            <a:off x="5400000" y="3852000"/>
            <a:ext cx="720080" cy="2880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6CE2919B-8AA5-B565-6F34-F9D784B74BBA}"/>
              </a:ext>
            </a:extLst>
          </p:cNvPr>
          <p:cNvSpPr/>
          <p:nvPr/>
        </p:nvSpPr>
        <p:spPr>
          <a:xfrm>
            <a:off x="6300000" y="3852000"/>
            <a:ext cx="720080" cy="2880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FE010FC-DBDB-6274-415C-CAF3E4296E49}"/>
              </a:ext>
            </a:extLst>
          </p:cNvPr>
          <p:cNvSpPr txBox="1"/>
          <p:nvPr/>
        </p:nvSpPr>
        <p:spPr>
          <a:xfrm>
            <a:off x="7278822" y="3761506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" panose="020B0004020202020204" pitchFamily="34" charset="0"/>
              </a:rPr>
              <a:t>16K Chunk Size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1FDF04-D742-727C-3F21-33C8715E1C55}"/>
              </a:ext>
            </a:extLst>
          </p:cNvPr>
          <p:cNvSpPr/>
          <p:nvPr/>
        </p:nvSpPr>
        <p:spPr>
          <a:xfrm>
            <a:off x="3600000" y="3564000"/>
            <a:ext cx="720080" cy="2880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4EB53F8-9DA9-5442-2D42-4A217224D99B}"/>
              </a:ext>
            </a:extLst>
          </p:cNvPr>
          <p:cNvSpPr/>
          <p:nvPr/>
        </p:nvSpPr>
        <p:spPr>
          <a:xfrm>
            <a:off x="4500000" y="3564000"/>
            <a:ext cx="720080" cy="2880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B3F329-4BF9-228E-D72B-2CD47C3798F0}"/>
              </a:ext>
            </a:extLst>
          </p:cNvPr>
          <p:cNvSpPr/>
          <p:nvPr/>
        </p:nvSpPr>
        <p:spPr>
          <a:xfrm>
            <a:off x="5400000" y="3564000"/>
            <a:ext cx="720080" cy="2880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39A95A-961A-4D60-6A11-5DB4DF5E76DE}"/>
              </a:ext>
            </a:extLst>
          </p:cNvPr>
          <p:cNvSpPr/>
          <p:nvPr/>
        </p:nvSpPr>
        <p:spPr>
          <a:xfrm>
            <a:off x="6300000" y="3564000"/>
            <a:ext cx="720080" cy="2880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613EBD-8B04-A11F-3582-195054FCC7FC}"/>
              </a:ext>
            </a:extLst>
          </p:cNvPr>
          <p:cNvSpPr/>
          <p:nvPr/>
        </p:nvSpPr>
        <p:spPr>
          <a:xfrm>
            <a:off x="3600000" y="3276000"/>
            <a:ext cx="720080" cy="2880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23CD19D-E484-B72B-C0D1-4752A3E98BF1}"/>
              </a:ext>
            </a:extLst>
          </p:cNvPr>
          <p:cNvSpPr/>
          <p:nvPr/>
        </p:nvSpPr>
        <p:spPr>
          <a:xfrm>
            <a:off x="4500000" y="3276000"/>
            <a:ext cx="720080" cy="2880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3ED9B4-861F-775A-D2CA-0FA23916DBEF}"/>
              </a:ext>
            </a:extLst>
          </p:cNvPr>
          <p:cNvSpPr/>
          <p:nvPr/>
        </p:nvSpPr>
        <p:spPr>
          <a:xfrm>
            <a:off x="5400000" y="3276000"/>
            <a:ext cx="720080" cy="2880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B5B2039-2F5F-E201-A8D3-04EF8B86E01E}"/>
              </a:ext>
            </a:extLst>
          </p:cNvPr>
          <p:cNvSpPr/>
          <p:nvPr/>
        </p:nvSpPr>
        <p:spPr>
          <a:xfrm>
            <a:off x="6300000" y="3276000"/>
            <a:ext cx="720080" cy="2880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4CCE2E4-AB56-27DA-0B7B-13590391292C}"/>
              </a:ext>
            </a:extLst>
          </p:cNvPr>
          <p:cNvSpPr/>
          <p:nvPr/>
        </p:nvSpPr>
        <p:spPr>
          <a:xfrm>
            <a:off x="2700000" y="2988000"/>
            <a:ext cx="720080" cy="2880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AEB1CE1-A34B-49A8-8704-5C9D83AA4DC0}"/>
              </a:ext>
            </a:extLst>
          </p:cNvPr>
          <p:cNvSpPr/>
          <p:nvPr/>
        </p:nvSpPr>
        <p:spPr>
          <a:xfrm>
            <a:off x="3600000" y="2988000"/>
            <a:ext cx="720080" cy="2880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B4F743-6DDD-0B49-8ED8-465475601358}"/>
              </a:ext>
            </a:extLst>
          </p:cNvPr>
          <p:cNvSpPr/>
          <p:nvPr/>
        </p:nvSpPr>
        <p:spPr>
          <a:xfrm>
            <a:off x="4500000" y="2988000"/>
            <a:ext cx="720080" cy="2880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C9412A7-5624-62D5-98A1-9A7D77544540}"/>
              </a:ext>
            </a:extLst>
          </p:cNvPr>
          <p:cNvSpPr/>
          <p:nvPr/>
        </p:nvSpPr>
        <p:spPr>
          <a:xfrm>
            <a:off x="5400000" y="2988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EB6E75F-9E54-BF40-83E3-FAA245B0753E}"/>
              </a:ext>
            </a:extLst>
          </p:cNvPr>
          <p:cNvSpPr/>
          <p:nvPr/>
        </p:nvSpPr>
        <p:spPr>
          <a:xfrm>
            <a:off x="6300000" y="2988000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DB4E4AA-9826-9545-5030-A1880C0751E7}"/>
              </a:ext>
            </a:extLst>
          </p:cNvPr>
          <p:cNvSpPr/>
          <p:nvPr/>
        </p:nvSpPr>
        <p:spPr>
          <a:xfrm>
            <a:off x="1800000" y="3564000"/>
            <a:ext cx="720080" cy="2880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4C3615-682F-3F3B-EB99-1909C3803417}"/>
              </a:ext>
            </a:extLst>
          </p:cNvPr>
          <p:cNvSpPr/>
          <p:nvPr/>
        </p:nvSpPr>
        <p:spPr>
          <a:xfrm>
            <a:off x="2700000" y="3564000"/>
            <a:ext cx="720080" cy="2880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58B1B0-D7CA-0869-CA62-915BA89211FD}"/>
              </a:ext>
            </a:extLst>
          </p:cNvPr>
          <p:cNvSpPr/>
          <p:nvPr/>
        </p:nvSpPr>
        <p:spPr>
          <a:xfrm>
            <a:off x="1800000" y="3276777"/>
            <a:ext cx="720080" cy="2880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CF4BA0-D8C1-DC5B-D9C4-4998602378EB}"/>
              </a:ext>
            </a:extLst>
          </p:cNvPr>
          <p:cNvSpPr/>
          <p:nvPr/>
        </p:nvSpPr>
        <p:spPr>
          <a:xfrm>
            <a:off x="2700000" y="3276000"/>
            <a:ext cx="720080" cy="2880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2E8AE0-B63E-E98D-E2F1-BDD91D80DB60}"/>
              </a:ext>
            </a:extLst>
          </p:cNvPr>
          <p:cNvSpPr/>
          <p:nvPr/>
        </p:nvSpPr>
        <p:spPr>
          <a:xfrm>
            <a:off x="1800000" y="2988158"/>
            <a:ext cx="720080" cy="28803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B2D06C-3EFB-6BE4-D4D9-96B094ADC8EC}"/>
              </a:ext>
            </a:extLst>
          </p:cNvPr>
          <p:cNvSpPr txBox="1"/>
          <p:nvPr/>
        </p:nvSpPr>
        <p:spPr>
          <a:xfrm>
            <a:off x="3851922" y="1275606"/>
            <a:ext cx="47525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4K write = 12K capacity (300% overhead)</a:t>
            </a:r>
          </a:p>
          <a:p>
            <a:r>
              <a:rPr lang="en-US" dirty="0"/>
              <a:t>8K write = 24K capacity (300% overhead)</a:t>
            </a:r>
          </a:p>
          <a:p>
            <a:r>
              <a:rPr lang="en-US" dirty="0"/>
              <a:t>16K write = 48K capacity (300% overhead)</a:t>
            </a:r>
          </a:p>
          <a:p>
            <a:endParaRPr lang="en-US" dirty="0"/>
          </a:p>
          <a:p>
            <a:r>
              <a:rPr lang="en-US" dirty="0"/>
              <a:t>Simple change, improves capacity overheads</a:t>
            </a:r>
          </a:p>
        </p:txBody>
      </p:sp>
    </p:spTree>
    <p:extLst>
      <p:ext uri="{BB962C8B-B14F-4D97-AF65-F5344CB8AC3E}">
        <p14:creationId xmlns:p14="http://schemas.microsoft.com/office/powerpoint/2010/main" val="287330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9" grpId="0" animBg="1"/>
      <p:bldP spid="32" grpId="0" animBg="1"/>
      <p:bldP spid="39" grpId="0" animBg="1"/>
      <p:bldP spid="14" grpId="0" animBg="1"/>
      <p:bldP spid="27" grpId="0" animBg="1"/>
      <p:bldP spid="28" grpId="0" animBg="1"/>
      <p:bldP spid="30" grpId="0" animBg="1"/>
      <p:bldP spid="31" grpId="0" animBg="1"/>
      <p:bldP spid="35" grpId="0" animBg="1"/>
      <p:bldP spid="36" grpId="0" animBg="1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Variable Chunk Size</a:t>
            </a:r>
            <a:endParaRPr dirty="0"/>
          </a:p>
        </p:txBody>
      </p:sp>
      <p:sp>
        <p:nvSpPr>
          <p:cNvPr id="8" name="Google Shape;184;p39">
            <a:extLst>
              <a:ext uri="{FF2B5EF4-FFF2-40B4-BE49-F238E27FC236}">
                <a16:creationId xmlns:a16="http://schemas.microsoft.com/office/drawing/2014/main" id="{EAACD2DC-9C27-31A4-0141-F720D76DC2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-GB" dirty="0"/>
              <a:t>Idea: Automatically select a chunk size based on the object size</a:t>
            </a:r>
          </a:p>
          <a:p>
            <a:pPr marL="285750" indent="-285750">
              <a:spcAft>
                <a:spcPts val="1600"/>
              </a:spcAft>
            </a:pPr>
            <a:r>
              <a:rPr lang="en-GB" dirty="0"/>
              <a:t>Small sized objects use a 4K chunk size</a:t>
            </a:r>
          </a:p>
          <a:p>
            <a:pPr marL="285750" indent="-285750">
              <a:spcAft>
                <a:spcPts val="1600"/>
              </a:spcAft>
            </a:pPr>
            <a:r>
              <a:rPr lang="en-GB" dirty="0"/>
              <a:t>Large sized objects (e.g. &gt;=1MB) use a 256K chunk size</a:t>
            </a:r>
          </a:p>
          <a:p>
            <a:pPr marL="285750" indent="-285750">
              <a:spcAft>
                <a:spcPts val="1600"/>
              </a:spcAft>
            </a:pPr>
            <a:r>
              <a:rPr lang="en-GB" dirty="0"/>
              <a:t>Convert the chunk size by reading and re-writing the object when it expands above 1MB or is truncated to less than 1MB</a:t>
            </a:r>
          </a:p>
          <a:p>
            <a:pPr marL="285750" indent="-285750">
              <a:spcAft>
                <a:spcPts val="1600"/>
              </a:spcAft>
            </a:pPr>
            <a:r>
              <a:rPr lang="en-GB" dirty="0"/>
              <a:t>Use the existing object size hint to select the chunk size to avoid creating a small object and then almost immediately having to convert it as data is written to a new object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42340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0"/>
          <p:cNvSpPr txBox="1">
            <a:spLocks noGrp="1"/>
          </p:cNvSpPr>
          <p:nvPr>
            <p:ph type="title"/>
          </p:nvPr>
        </p:nvSpPr>
        <p:spPr>
          <a:xfrm>
            <a:off x="958975" y="4259725"/>
            <a:ext cx="7603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Any Questions?</a:t>
            </a:r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3"/>
          <p:cNvSpPr txBox="1">
            <a:spLocks noGrp="1"/>
          </p:cNvSpPr>
          <p:nvPr>
            <p:ph type="title"/>
          </p:nvPr>
        </p:nvSpPr>
        <p:spPr>
          <a:xfrm>
            <a:off x="1006725" y="1325450"/>
            <a:ext cx="7603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Performance Bottlenecks</a:t>
            </a:r>
            <a:endParaRPr dirty="0"/>
          </a:p>
        </p:txBody>
      </p:sp>
      <p:sp>
        <p:nvSpPr>
          <p:cNvPr id="8" name="Google Shape;184;p39">
            <a:extLst>
              <a:ext uri="{FF2B5EF4-FFF2-40B4-BE49-F238E27FC236}">
                <a16:creationId xmlns:a16="http://schemas.microsoft.com/office/drawing/2014/main" id="{EAACD2DC-9C27-31A4-0141-F720D76DC2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spcAft>
                <a:spcPts val="1600"/>
              </a:spcAft>
            </a:pPr>
            <a:r>
              <a:rPr lang="en-GB" dirty="0"/>
              <a:t>Bandwidth – typically limited by Network</a:t>
            </a:r>
          </a:p>
          <a:p>
            <a:pPr marL="285750" indent="-285750">
              <a:spcAft>
                <a:spcPts val="1600"/>
              </a:spcAft>
            </a:pPr>
            <a:r>
              <a:rPr lang="en-GB" dirty="0"/>
              <a:t>I/Os per second (IOPs) – limited by CPU and amplification of 1 client I/O to many backend I/Os</a:t>
            </a:r>
          </a:p>
          <a:p>
            <a:pPr marL="285750" indent="-285750">
              <a:spcAft>
                <a:spcPts val="1600"/>
              </a:spcAft>
            </a:pPr>
            <a:r>
              <a:rPr lang="en-GB" dirty="0"/>
              <a:t>Latency – increased by extra network hops and extra backend I/Os</a:t>
            </a:r>
          </a:p>
        </p:txBody>
      </p:sp>
    </p:spTree>
    <p:extLst>
      <p:ext uri="{BB962C8B-B14F-4D97-AF65-F5344CB8AC3E}">
        <p14:creationId xmlns:p14="http://schemas.microsoft.com/office/powerpoint/2010/main" val="3509747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30;p48">
            <a:extLst>
              <a:ext uri="{FF2B5EF4-FFF2-40B4-BE49-F238E27FC236}">
                <a16:creationId xmlns:a16="http://schemas.microsoft.com/office/drawing/2014/main" id="{AEFBFF2D-CDB1-353E-271C-5011C5922C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3725" y="4462475"/>
            <a:ext cx="7603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Reads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38909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Current Implementation of Read</a:t>
            </a:r>
            <a:endParaRPr dirty="0"/>
          </a:p>
        </p:txBody>
      </p:sp>
      <p:sp>
        <p:nvSpPr>
          <p:cNvPr id="16" name="Can 15">
            <a:extLst>
              <a:ext uri="{FF2B5EF4-FFF2-40B4-BE49-F238E27FC236}">
                <a16:creationId xmlns:a16="http://schemas.microsoft.com/office/drawing/2014/main" id="{32EDC153-8079-FF32-E38C-E8D7F98B8251}"/>
              </a:ext>
            </a:extLst>
          </p:cNvPr>
          <p:cNvSpPr/>
          <p:nvPr/>
        </p:nvSpPr>
        <p:spPr bwMode="auto">
          <a:xfrm>
            <a:off x="5399191" y="3689520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Parity P</a:t>
            </a:r>
          </a:p>
        </p:txBody>
      </p:sp>
      <p:sp>
        <p:nvSpPr>
          <p:cNvPr id="17" name="Can 16">
            <a:extLst>
              <a:ext uri="{FF2B5EF4-FFF2-40B4-BE49-F238E27FC236}">
                <a16:creationId xmlns:a16="http://schemas.microsoft.com/office/drawing/2014/main" id="{EFD9B240-A7BA-9DE0-0B01-8B747E4EDE12}"/>
              </a:ext>
            </a:extLst>
          </p:cNvPr>
          <p:cNvSpPr/>
          <p:nvPr/>
        </p:nvSpPr>
        <p:spPr bwMode="auto">
          <a:xfrm>
            <a:off x="6292996" y="3689519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Parity Q</a:t>
            </a:r>
          </a:p>
        </p:txBody>
      </p:sp>
      <p:sp>
        <p:nvSpPr>
          <p:cNvPr id="18" name="Can 17">
            <a:extLst>
              <a:ext uri="{FF2B5EF4-FFF2-40B4-BE49-F238E27FC236}">
                <a16:creationId xmlns:a16="http://schemas.microsoft.com/office/drawing/2014/main" id="{DD6D149B-B014-3928-DD90-1A2BB78530DB}"/>
              </a:ext>
            </a:extLst>
          </p:cNvPr>
          <p:cNvSpPr/>
          <p:nvPr/>
        </p:nvSpPr>
        <p:spPr bwMode="auto">
          <a:xfrm>
            <a:off x="3611581" y="3689519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3</a:t>
            </a:r>
          </a:p>
        </p:txBody>
      </p:sp>
      <p:sp>
        <p:nvSpPr>
          <p:cNvPr id="19" name="Can 18">
            <a:extLst>
              <a:ext uri="{FF2B5EF4-FFF2-40B4-BE49-F238E27FC236}">
                <a16:creationId xmlns:a16="http://schemas.microsoft.com/office/drawing/2014/main" id="{960E9690-9992-1F60-3F7E-0490D5496A24}"/>
              </a:ext>
            </a:extLst>
          </p:cNvPr>
          <p:cNvSpPr/>
          <p:nvPr/>
        </p:nvSpPr>
        <p:spPr bwMode="auto">
          <a:xfrm>
            <a:off x="4505386" y="3689518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4</a:t>
            </a:r>
          </a:p>
        </p:txBody>
      </p:sp>
      <p:sp>
        <p:nvSpPr>
          <p:cNvPr id="20" name="Can 19">
            <a:extLst>
              <a:ext uri="{FF2B5EF4-FFF2-40B4-BE49-F238E27FC236}">
                <a16:creationId xmlns:a16="http://schemas.microsoft.com/office/drawing/2014/main" id="{6A4E4A4B-EE27-E0B3-5EF5-BE8DA966D9E2}"/>
              </a:ext>
            </a:extLst>
          </p:cNvPr>
          <p:cNvSpPr/>
          <p:nvPr/>
        </p:nvSpPr>
        <p:spPr bwMode="auto">
          <a:xfrm>
            <a:off x="1823971" y="3689518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1</a:t>
            </a:r>
          </a:p>
        </p:txBody>
      </p:sp>
      <p:sp>
        <p:nvSpPr>
          <p:cNvPr id="21" name="Can 20">
            <a:extLst>
              <a:ext uri="{FF2B5EF4-FFF2-40B4-BE49-F238E27FC236}">
                <a16:creationId xmlns:a16="http://schemas.microsoft.com/office/drawing/2014/main" id="{B478A08E-F8EA-C227-F83F-A9BF3418BF8F}"/>
              </a:ext>
            </a:extLst>
          </p:cNvPr>
          <p:cNvSpPr/>
          <p:nvPr/>
        </p:nvSpPr>
        <p:spPr bwMode="auto">
          <a:xfrm>
            <a:off x="2717776" y="3689517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F0B355-5FA8-2A88-2174-900B2FF1D068}"/>
              </a:ext>
            </a:extLst>
          </p:cNvPr>
          <p:cNvSpPr txBox="1"/>
          <p:nvPr/>
        </p:nvSpPr>
        <p:spPr>
          <a:xfrm>
            <a:off x="3275856" y="4442834"/>
            <a:ext cx="3608173" cy="370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4+2 Erasure Coding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B21144D-B806-001D-51F9-10FF2AF0C758}"/>
              </a:ext>
            </a:extLst>
          </p:cNvPr>
          <p:cNvCxnSpPr>
            <a:cxnSpLocks/>
          </p:cNvCxnSpPr>
          <p:nvPr/>
        </p:nvCxnSpPr>
        <p:spPr>
          <a:xfrm flipV="1">
            <a:off x="1979712" y="2571750"/>
            <a:ext cx="0" cy="1069848"/>
          </a:xfrm>
          <a:prstGeom prst="straightConnector1">
            <a:avLst/>
          </a:prstGeom>
          <a:ln w="47625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19A43E8-741D-D9D7-63BC-BFFEBA77E295}"/>
              </a:ext>
            </a:extLst>
          </p:cNvPr>
          <p:cNvCxnSpPr>
            <a:cxnSpLocks/>
          </p:cNvCxnSpPr>
          <p:nvPr/>
        </p:nvCxnSpPr>
        <p:spPr>
          <a:xfrm flipV="1">
            <a:off x="2123728" y="2571750"/>
            <a:ext cx="0" cy="646941"/>
          </a:xfrm>
          <a:prstGeom prst="straightConnector1">
            <a:avLst/>
          </a:prstGeom>
          <a:ln w="47625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67C2160-C5CF-E60E-3B99-0042305071B0}"/>
              </a:ext>
            </a:extLst>
          </p:cNvPr>
          <p:cNvCxnSpPr>
            <a:cxnSpLocks/>
          </p:cNvCxnSpPr>
          <p:nvPr/>
        </p:nvCxnSpPr>
        <p:spPr>
          <a:xfrm flipV="1">
            <a:off x="2267744" y="2571750"/>
            <a:ext cx="0" cy="504056"/>
          </a:xfrm>
          <a:prstGeom prst="straightConnector1">
            <a:avLst/>
          </a:prstGeom>
          <a:ln w="47625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2FD5645-E4E3-29A6-F7DB-B699134E83D9}"/>
              </a:ext>
            </a:extLst>
          </p:cNvPr>
          <p:cNvCxnSpPr>
            <a:cxnSpLocks/>
          </p:cNvCxnSpPr>
          <p:nvPr/>
        </p:nvCxnSpPr>
        <p:spPr>
          <a:xfrm flipV="1">
            <a:off x="2411760" y="2571750"/>
            <a:ext cx="0" cy="360040"/>
          </a:xfrm>
          <a:prstGeom prst="straightConnector1">
            <a:avLst/>
          </a:prstGeom>
          <a:ln w="47625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7E14520-D67E-96EC-38E5-43FDA833309E}"/>
              </a:ext>
            </a:extLst>
          </p:cNvPr>
          <p:cNvCxnSpPr>
            <a:cxnSpLocks/>
          </p:cNvCxnSpPr>
          <p:nvPr/>
        </p:nvCxnSpPr>
        <p:spPr>
          <a:xfrm flipV="1">
            <a:off x="3851920" y="3075806"/>
            <a:ext cx="0" cy="565792"/>
          </a:xfrm>
          <a:prstGeom prst="straightConnector1">
            <a:avLst/>
          </a:prstGeom>
          <a:ln w="47625" cap="rnd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AFA4A42-8808-4145-82B7-142A2A567B28}"/>
              </a:ext>
            </a:extLst>
          </p:cNvPr>
          <p:cNvCxnSpPr>
            <a:cxnSpLocks/>
          </p:cNvCxnSpPr>
          <p:nvPr/>
        </p:nvCxnSpPr>
        <p:spPr>
          <a:xfrm flipV="1">
            <a:off x="2987824" y="3219822"/>
            <a:ext cx="0" cy="421776"/>
          </a:xfrm>
          <a:prstGeom prst="straightConnector1">
            <a:avLst/>
          </a:prstGeom>
          <a:ln w="47625" cap="rnd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B1614C1-F33A-67ED-ACC6-284140847E49}"/>
              </a:ext>
            </a:extLst>
          </p:cNvPr>
          <p:cNvCxnSpPr>
            <a:cxnSpLocks/>
          </p:cNvCxnSpPr>
          <p:nvPr/>
        </p:nvCxnSpPr>
        <p:spPr>
          <a:xfrm flipV="1">
            <a:off x="4716016" y="2931790"/>
            <a:ext cx="0" cy="709808"/>
          </a:xfrm>
          <a:prstGeom prst="straightConnector1">
            <a:avLst/>
          </a:prstGeom>
          <a:ln w="47625" cap="rnd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5E9F41A-C4B8-4BC9-CD55-8060173714E0}"/>
              </a:ext>
            </a:extLst>
          </p:cNvPr>
          <p:cNvCxnSpPr>
            <a:cxnSpLocks/>
          </p:cNvCxnSpPr>
          <p:nvPr/>
        </p:nvCxnSpPr>
        <p:spPr>
          <a:xfrm flipH="1">
            <a:off x="2411760" y="2931790"/>
            <a:ext cx="2304256" cy="0"/>
          </a:xfrm>
          <a:prstGeom prst="straightConnector1">
            <a:avLst/>
          </a:prstGeom>
          <a:ln w="47625" cap="rnd"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99C0D5A-B43E-2BF2-34C5-EA795771CD84}"/>
              </a:ext>
            </a:extLst>
          </p:cNvPr>
          <p:cNvCxnSpPr>
            <a:cxnSpLocks/>
          </p:cNvCxnSpPr>
          <p:nvPr/>
        </p:nvCxnSpPr>
        <p:spPr>
          <a:xfrm flipH="1">
            <a:off x="2267744" y="3075806"/>
            <a:ext cx="1584176" cy="0"/>
          </a:xfrm>
          <a:prstGeom prst="straightConnector1">
            <a:avLst/>
          </a:prstGeom>
          <a:ln w="47625" cap="rnd"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6C7507B7-0A6D-77CE-1969-9814ADAFEC6E}"/>
              </a:ext>
            </a:extLst>
          </p:cNvPr>
          <p:cNvCxnSpPr>
            <a:cxnSpLocks/>
          </p:cNvCxnSpPr>
          <p:nvPr/>
        </p:nvCxnSpPr>
        <p:spPr>
          <a:xfrm flipH="1">
            <a:off x="2123728" y="3218691"/>
            <a:ext cx="864096" cy="0"/>
          </a:xfrm>
          <a:prstGeom prst="straightConnector1">
            <a:avLst/>
          </a:prstGeom>
          <a:ln w="47625" cap="rnd"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2241A512-969D-622F-EAC4-92439A806C9B}"/>
              </a:ext>
            </a:extLst>
          </p:cNvPr>
          <p:cNvCxnSpPr>
            <a:cxnSpLocks/>
          </p:cNvCxnSpPr>
          <p:nvPr/>
        </p:nvCxnSpPr>
        <p:spPr>
          <a:xfrm flipV="1">
            <a:off x="2170251" y="1419622"/>
            <a:ext cx="0" cy="493784"/>
          </a:xfrm>
          <a:prstGeom prst="straightConnector1">
            <a:avLst/>
          </a:prstGeom>
          <a:ln w="47625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4ACD4220-E1B5-D7F5-8BA9-AF0988B3B04E}"/>
              </a:ext>
            </a:extLst>
          </p:cNvPr>
          <p:cNvSpPr txBox="1"/>
          <p:nvPr/>
        </p:nvSpPr>
        <p:spPr>
          <a:xfrm>
            <a:off x="1504941" y="1116600"/>
            <a:ext cx="1330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RADOS Client</a:t>
            </a:r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D99FBBE8-CEE4-2915-7AA6-CAD0FE0CC9FA}"/>
              </a:ext>
            </a:extLst>
          </p:cNvPr>
          <p:cNvSpPr/>
          <p:nvPr/>
        </p:nvSpPr>
        <p:spPr>
          <a:xfrm>
            <a:off x="1585194" y="1922548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Discard unneeded data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DC91E102-0FD4-1913-EA3C-7D00FCA12B94}"/>
              </a:ext>
            </a:extLst>
          </p:cNvPr>
          <p:cNvSpPr/>
          <p:nvPr/>
        </p:nvSpPr>
        <p:spPr>
          <a:xfrm>
            <a:off x="2058492" y="2970119"/>
            <a:ext cx="1361380" cy="222695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scene3d>
            <a:camera prst="orthographicFront">
              <a:rot lat="0" lon="0" rev="1200000"/>
            </a:camera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5F66BD04-1F25-20AF-AEFF-56855BD266BD}"/>
              </a:ext>
            </a:extLst>
          </p:cNvPr>
          <p:cNvCxnSpPr>
            <a:cxnSpLocks/>
          </p:cNvCxnSpPr>
          <p:nvPr/>
        </p:nvCxnSpPr>
        <p:spPr>
          <a:xfrm>
            <a:off x="2267744" y="1666514"/>
            <a:ext cx="3024330" cy="0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241E9B34-6721-5000-6894-D5C8B5CED4B1}"/>
              </a:ext>
            </a:extLst>
          </p:cNvPr>
          <p:cNvCxnSpPr>
            <a:cxnSpLocks/>
          </p:cNvCxnSpPr>
          <p:nvPr/>
        </p:nvCxnSpPr>
        <p:spPr>
          <a:xfrm flipV="1">
            <a:off x="3375395" y="2296661"/>
            <a:ext cx="1916679" cy="543986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Oval 132">
            <a:extLst>
              <a:ext uri="{FF2B5EF4-FFF2-40B4-BE49-F238E27FC236}">
                <a16:creationId xmlns:a16="http://schemas.microsoft.com/office/drawing/2014/main" id="{AC902034-1F77-CA5E-989E-8B31452DE351}"/>
              </a:ext>
            </a:extLst>
          </p:cNvPr>
          <p:cNvSpPr/>
          <p:nvPr/>
        </p:nvSpPr>
        <p:spPr>
          <a:xfrm>
            <a:off x="1458717" y="3561937"/>
            <a:ext cx="3833357" cy="906771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4B2D6604-3291-C224-54F2-186B0D2FF9C1}"/>
              </a:ext>
            </a:extLst>
          </p:cNvPr>
          <p:cNvCxnSpPr>
            <a:cxnSpLocks/>
          </p:cNvCxnSpPr>
          <p:nvPr/>
        </p:nvCxnSpPr>
        <p:spPr>
          <a:xfrm flipV="1">
            <a:off x="4012591" y="3081466"/>
            <a:ext cx="1279483" cy="492311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>
            <a:extLst>
              <a:ext uri="{FF2B5EF4-FFF2-40B4-BE49-F238E27FC236}">
                <a16:creationId xmlns:a16="http://schemas.microsoft.com/office/drawing/2014/main" id="{EE9CDF6D-881B-5DEE-FDF9-252186DC05E5}"/>
              </a:ext>
            </a:extLst>
          </p:cNvPr>
          <p:cNvSpPr txBox="1"/>
          <p:nvPr/>
        </p:nvSpPr>
        <p:spPr>
          <a:xfrm>
            <a:off x="5399191" y="1491630"/>
            <a:ext cx="37448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Network Bandwidth between Client and OSD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899675EF-EDDB-9EB5-8D55-71562187B9D8}"/>
              </a:ext>
            </a:extLst>
          </p:cNvPr>
          <p:cNvSpPr txBox="1"/>
          <p:nvPr/>
        </p:nvSpPr>
        <p:spPr>
          <a:xfrm>
            <a:off x="5399191" y="2138276"/>
            <a:ext cx="37448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Network Bandwidth between OSDs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D6A13D50-0473-5C81-5538-83F02AE12292}"/>
              </a:ext>
            </a:extLst>
          </p:cNvPr>
          <p:cNvSpPr txBox="1"/>
          <p:nvPr/>
        </p:nvSpPr>
        <p:spPr>
          <a:xfrm>
            <a:off x="5399191" y="2921917"/>
            <a:ext cx="37448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CPU and HDD/SSD overheads for 4 I/Os</a:t>
            </a:r>
          </a:p>
        </p:txBody>
      </p:sp>
    </p:spTree>
    <p:extLst>
      <p:ext uri="{BB962C8B-B14F-4D97-AF65-F5344CB8AC3E}">
        <p14:creationId xmlns:p14="http://schemas.microsoft.com/office/powerpoint/2010/main" val="1631406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133" grpId="0" animBg="1"/>
      <p:bldP spid="138" grpId="0"/>
      <p:bldP spid="139" grpId="0"/>
      <p:bldP spid="1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Partial Read</a:t>
            </a:r>
            <a:endParaRPr dirty="0"/>
          </a:p>
        </p:txBody>
      </p:sp>
      <p:sp>
        <p:nvSpPr>
          <p:cNvPr id="16" name="Can 15">
            <a:extLst>
              <a:ext uri="{FF2B5EF4-FFF2-40B4-BE49-F238E27FC236}">
                <a16:creationId xmlns:a16="http://schemas.microsoft.com/office/drawing/2014/main" id="{32EDC153-8079-FF32-E38C-E8D7F98B8251}"/>
              </a:ext>
            </a:extLst>
          </p:cNvPr>
          <p:cNvSpPr/>
          <p:nvPr/>
        </p:nvSpPr>
        <p:spPr bwMode="auto">
          <a:xfrm>
            <a:off x="5399191" y="3689520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Parity P</a:t>
            </a:r>
          </a:p>
        </p:txBody>
      </p:sp>
      <p:sp>
        <p:nvSpPr>
          <p:cNvPr id="17" name="Can 16">
            <a:extLst>
              <a:ext uri="{FF2B5EF4-FFF2-40B4-BE49-F238E27FC236}">
                <a16:creationId xmlns:a16="http://schemas.microsoft.com/office/drawing/2014/main" id="{EFD9B240-A7BA-9DE0-0B01-8B747E4EDE12}"/>
              </a:ext>
            </a:extLst>
          </p:cNvPr>
          <p:cNvSpPr/>
          <p:nvPr/>
        </p:nvSpPr>
        <p:spPr bwMode="auto">
          <a:xfrm>
            <a:off x="6292996" y="3689519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Parity Q</a:t>
            </a:r>
          </a:p>
        </p:txBody>
      </p:sp>
      <p:sp>
        <p:nvSpPr>
          <p:cNvPr id="18" name="Can 17">
            <a:extLst>
              <a:ext uri="{FF2B5EF4-FFF2-40B4-BE49-F238E27FC236}">
                <a16:creationId xmlns:a16="http://schemas.microsoft.com/office/drawing/2014/main" id="{DD6D149B-B014-3928-DD90-1A2BB78530DB}"/>
              </a:ext>
            </a:extLst>
          </p:cNvPr>
          <p:cNvSpPr/>
          <p:nvPr/>
        </p:nvSpPr>
        <p:spPr bwMode="auto">
          <a:xfrm>
            <a:off x="3611581" y="3689519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3</a:t>
            </a:r>
          </a:p>
        </p:txBody>
      </p:sp>
      <p:sp>
        <p:nvSpPr>
          <p:cNvPr id="19" name="Can 18">
            <a:extLst>
              <a:ext uri="{FF2B5EF4-FFF2-40B4-BE49-F238E27FC236}">
                <a16:creationId xmlns:a16="http://schemas.microsoft.com/office/drawing/2014/main" id="{960E9690-9992-1F60-3F7E-0490D5496A24}"/>
              </a:ext>
            </a:extLst>
          </p:cNvPr>
          <p:cNvSpPr/>
          <p:nvPr/>
        </p:nvSpPr>
        <p:spPr bwMode="auto">
          <a:xfrm>
            <a:off x="4505386" y="3689518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4</a:t>
            </a:r>
          </a:p>
        </p:txBody>
      </p:sp>
      <p:sp>
        <p:nvSpPr>
          <p:cNvPr id="20" name="Can 19">
            <a:extLst>
              <a:ext uri="{FF2B5EF4-FFF2-40B4-BE49-F238E27FC236}">
                <a16:creationId xmlns:a16="http://schemas.microsoft.com/office/drawing/2014/main" id="{6A4E4A4B-EE27-E0B3-5EF5-BE8DA966D9E2}"/>
              </a:ext>
            </a:extLst>
          </p:cNvPr>
          <p:cNvSpPr/>
          <p:nvPr/>
        </p:nvSpPr>
        <p:spPr bwMode="auto">
          <a:xfrm>
            <a:off x="1823971" y="3689518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1</a:t>
            </a:r>
          </a:p>
        </p:txBody>
      </p:sp>
      <p:sp>
        <p:nvSpPr>
          <p:cNvPr id="21" name="Can 20">
            <a:extLst>
              <a:ext uri="{FF2B5EF4-FFF2-40B4-BE49-F238E27FC236}">
                <a16:creationId xmlns:a16="http://schemas.microsoft.com/office/drawing/2014/main" id="{B478A08E-F8EA-C227-F83F-A9BF3418BF8F}"/>
              </a:ext>
            </a:extLst>
          </p:cNvPr>
          <p:cNvSpPr/>
          <p:nvPr/>
        </p:nvSpPr>
        <p:spPr bwMode="auto">
          <a:xfrm>
            <a:off x="2717776" y="3689517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F0B355-5FA8-2A88-2174-900B2FF1D068}"/>
              </a:ext>
            </a:extLst>
          </p:cNvPr>
          <p:cNvSpPr txBox="1"/>
          <p:nvPr/>
        </p:nvSpPr>
        <p:spPr>
          <a:xfrm>
            <a:off x="3275856" y="4442834"/>
            <a:ext cx="3608173" cy="370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4+2 Erasure Coding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67C2160-C5CF-E60E-3B99-0042305071B0}"/>
              </a:ext>
            </a:extLst>
          </p:cNvPr>
          <p:cNvCxnSpPr>
            <a:cxnSpLocks/>
          </p:cNvCxnSpPr>
          <p:nvPr/>
        </p:nvCxnSpPr>
        <p:spPr>
          <a:xfrm flipV="1">
            <a:off x="2267744" y="2571750"/>
            <a:ext cx="0" cy="504056"/>
          </a:xfrm>
          <a:prstGeom prst="straightConnector1">
            <a:avLst/>
          </a:prstGeom>
          <a:ln w="47625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7E14520-D67E-96EC-38E5-43FDA833309E}"/>
              </a:ext>
            </a:extLst>
          </p:cNvPr>
          <p:cNvCxnSpPr>
            <a:cxnSpLocks/>
          </p:cNvCxnSpPr>
          <p:nvPr/>
        </p:nvCxnSpPr>
        <p:spPr>
          <a:xfrm flipV="1">
            <a:off x="3851920" y="3075806"/>
            <a:ext cx="0" cy="565792"/>
          </a:xfrm>
          <a:prstGeom prst="straightConnector1">
            <a:avLst/>
          </a:prstGeom>
          <a:ln w="47625" cap="rnd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99C0D5A-B43E-2BF2-34C5-EA795771CD84}"/>
              </a:ext>
            </a:extLst>
          </p:cNvPr>
          <p:cNvCxnSpPr>
            <a:cxnSpLocks/>
          </p:cNvCxnSpPr>
          <p:nvPr/>
        </p:nvCxnSpPr>
        <p:spPr>
          <a:xfrm flipH="1">
            <a:off x="2267744" y="3075806"/>
            <a:ext cx="1584176" cy="0"/>
          </a:xfrm>
          <a:prstGeom prst="straightConnector1">
            <a:avLst/>
          </a:prstGeom>
          <a:ln w="47625" cap="rnd"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2241A512-969D-622F-EAC4-92439A806C9B}"/>
              </a:ext>
            </a:extLst>
          </p:cNvPr>
          <p:cNvCxnSpPr>
            <a:cxnSpLocks/>
          </p:cNvCxnSpPr>
          <p:nvPr/>
        </p:nvCxnSpPr>
        <p:spPr>
          <a:xfrm flipV="1">
            <a:off x="2170251" y="1419622"/>
            <a:ext cx="0" cy="493784"/>
          </a:xfrm>
          <a:prstGeom prst="straightConnector1">
            <a:avLst/>
          </a:prstGeom>
          <a:ln w="47625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4ACD4220-E1B5-D7F5-8BA9-AF0988B3B04E}"/>
              </a:ext>
            </a:extLst>
          </p:cNvPr>
          <p:cNvSpPr txBox="1"/>
          <p:nvPr/>
        </p:nvSpPr>
        <p:spPr>
          <a:xfrm>
            <a:off x="1504941" y="1116600"/>
            <a:ext cx="1330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RADOS Client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D5109A4-74D8-A666-5594-F5ECEBC08E6D}"/>
              </a:ext>
            </a:extLst>
          </p:cNvPr>
          <p:cNvSpPr/>
          <p:nvPr/>
        </p:nvSpPr>
        <p:spPr>
          <a:xfrm>
            <a:off x="1585194" y="1922548"/>
            <a:ext cx="1213200" cy="648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Only read required data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61A054-6E85-5599-8C4F-D3E1B8038376}"/>
              </a:ext>
            </a:extLst>
          </p:cNvPr>
          <p:cNvSpPr txBox="1"/>
          <p:nvPr/>
        </p:nvSpPr>
        <p:spPr>
          <a:xfrm>
            <a:off x="5399191" y="1491630"/>
            <a:ext cx="374480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Only read data that is required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Saves network bandwidth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Less CPU overheads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Less I/Os for HDDs/SSDs</a:t>
            </a:r>
          </a:p>
        </p:txBody>
      </p:sp>
    </p:spTree>
    <p:extLst>
      <p:ext uri="{BB962C8B-B14F-4D97-AF65-F5344CB8AC3E}">
        <p14:creationId xmlns:p14="http://schemas.microsoft.com/office/powerpoint/2010/main" val="227506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2241A512-969D-622F-EAC4-92439A806C9B}"/>
              </a:ext>
            </a:extLst>
          </p:cNvPr>
          <p:cNvCxnSpPr>
            <a:cxnSpLocks/>
          </p:cNvCxnSpPr>
          <p:nvPr/>
        </p:nvCxnSpPr>
        <p:spPr>
          <a:xfrm flipV="1">
            <a:off x="2170251" y="1419622"/>
            <a:ext cx="0" cy="493784"/>
          </a:xfrm>
          <a:prstGeom prst="straightConnector1">
            <a:avLst/>
          </a:prstGeom>
          <a:ln w="47625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56427EA-5223-5703-49C1-44B22F46B2BB}"/>
              </a:ext>
            </a:extLst>
          </p:cNvPr>
          <p:cNvCxnSpPr>
            <a:cxnSpLocks/>
          </p:cNvCxnSpPr>
          <p:nvPr/>
        </p:nvCxnSpPr>
        <p:spPr>
          <a:xfrm flipV="1">
            <a:off x="1979712" y="2571750"/>
            <a:ext cx="0" cy="1069848"/>
          </a:xfrm>
          <a:prstGeom prst="straightConnector1">
            <a:avLst/>
          </a:prstGeom>
          <a:ln w="47625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F38258A-67D4-0802-33CA-1A26BB872A11}"/>
              </a:ext>
            </a:extLst>
          </p:cNvPr>
          <p:cNvCxnSpPr>
            <a:cxnSpLocks/>
          </p:cNvCxnSpPr>
          <p:nvPr/>
        </p:nvCxnSpPr>
        <p:spPr>
          <a:xfrm flipV="1">
            <a:off x="2123728" y="2571750"/>
            <a:ext cx="0" cy="646941"/>
          </a:xfrm>
          <a:prstGeom prst="straightConnector1">
            <a:avLst/>
          </a:prstGeom>
          <a:ln w="47625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7C61858-4E81-67F6-90CE-2140B019B20A}"/>
              </a:ext>
            </a:extLst>
          </p:cNvPr>
          <p:cNvCxnSpPr>
            <a:cxnSpLocks/>
          </p:cNvCxnSpPr>
          <p:nvPr/>
        </p:nvCxnSpPr>
        <p:spPr>
          <a:xfrm flipV="1">
            <a:off x="2267744" y="2571750"/>
            <a:ext cx="0" cy="504056"/>
          </a:xfrm>
          <a:prstGeom prst="straightConnector1">
            <a:avLst/>
          </a:prstGeom>
          <a:ln w="47625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0F50946-92A2-18AB-C3EC-ED53396071CC}"/>
              </a:ext>
            </a:extLst>
          </p:cNvPr>
          <p:cNvCxnSpPr>
            <a:cxnSpLocks/>
          </p:cNvCxnSpPr>
          <p:nvPr/>
        </p:nvCxnSpPr>
        <p:spPr>
          <a:xfrm flipV="1">
            <a:off x="2411760" y="2571750"/>
            <a:ext cx="0" cy="360040"/>
          </a:xfrm>
          <a:prstGeom prst="straightConnector1">
            <a:avLst/>
          </a:prstGeom>
          <a:ln w="47625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E8A83ED-D873-F801-942D-81F255CBE854}"/>
              </a:ext>
            </a:extLst>
          </p:cNvPr>
          <p:cNvCxnSpPr>
            <a:cxnSpLocks/>
          </p:cNvCxnSpPr>
          <p:nvPr/>
        </p:nvCxnSpPr>
        <p:spPr>
          <a:xfrm flipV="1">
            <a:off x="3851920" y="3075806"/>
            <a:ext cx="0" cy="565792"/>
          </a:xfrm>
          <a:prstGeom prst="straightConnector1">
            <a:avLst/>
          </a:prstGeom>
          <a:ln w="47625" cap="rnd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60BF45D-16CF-A8A2-3CD2-5E717674FF5F}"/>
              </a:ext>
            </a:extLst>
          </p:cNvPr>
          <p:cNvCxnSpPr>
            <a:cxnSpLocks/>
          </p:cNvCxnSpPr>
          <p:nvPr/>
        </p:nvCxnSpPr>
        <p:spPr>
          <a:xfrm flipV="1">
            <a:off x="2987824" y="3219822"/>
            <a:ext cx="0" cy="421776"/>
          </a:xfrm>
          <a:prstGeom prst="straightConnector1">
            <a:avLst/>
          </a:prstGeom>
          <a:ln w="47625" cap="rnd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059A9E0-FADE-3D2B-710E-B80D55867086}"/>
              </a:ext>
            </a:extLst>
          </p:cNvPr>
          <p:cNvCxnSpPr>
            <a:cxnSpLocks/>
          </p:cNvCxnSpPr>
          <p:nvPr/>
        </p:nvCxnSpPr>
        <p:spPr>
          <a:xfrm flipV="1">
            <a:off x="4716016" y="2931790"/>
            <a:ext cx="0" cy="709808"/>
          </a:xfrm>
          <a:prstGeom prst="straightConnector1">
            <a:avLst/>
          </a:prstGeom>
          <a:ln w="47625" cap="rnd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98E7DF0-6CC4-CCD6-A887-36AE248EC099}"/>
              </a:ext>
            </a:extLst>
          </p:cNvPr>
          <p:cNvCxnSpPr>
            <a:cxnSpLocks/>
          </p:cNvCxnSpPr>
          <p:nvPr/>
        </p:nvCxnSpPr>
        <p:spPr>
          <a:xfrm flipH="1">
            <a:off x="2411760" y="2931790"/>
            <a:ext cx="2304256" cy="0"/>
          </a:xfrm>
          <a:prstGeom prst="straightConnector1">
            <a:avLst/>
          </a:prstGeom>
          <a:ln w="47625" cap="rnd"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F66D99A-E6B8-9C04-3B7B-6F38819FCBB2}"/>
              </a:ext>
            </a:extLst>
          </p:cNvPr>
          <p:cNvCxnSpPr>
            <a:cxnSpLocks/>
          </p:cNvCxnSpPr>
          <p:nvPr/>
        </p:nvCxnSpPr>
        <p:spPr>
          <a:xfrm flipH="1">
            <a:off x="2267744" y="3075806"/>
            <a:ext cx="1584176" cy="0"/>
          </a:xfrm>
          <a:prstGeom prst="straightConnector1">
            <a:avLst/>
          </a:prstGeom>
          <a:ln w="47625" cap="rnd"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473E3C0-5BD7-ECCA-6C45-640C5D2187DC}"/>
              </a:ext>
            </a:extLst>
          </p:cNvPr>
          <p:cNvCxnSpPr>
            <a:cxnSpLocks/>
          </p:cNvCxnSpPr>
          <p:nvPr/>
        </p:nvCxnSpPr>
        <p:spPr>
          <a:xfrm flipH="1">
            <a:off x="2123728" y="3218691"/>
            <a:ext cx="864096" cy="0"/>
          </a:xfrm>
          <a:prstGeom prst="straightConnector1">
            <a:avLst/>
          </a:prstGeom>
          <a:ln w="47625" cap="rnd"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237BFC3-FCB2-CF87-F887-CC1780D5BBEC}"/>
              </a:ext>
            </a:extLst>
          </p:cNvPr>
          <p:cNvCxnSpPr>
            <a:cxnSpLocks/>
          </p:cNvCxnSpPr>
          <p:nvPr/>
        </p:nvCxnSpPr>
        <p:spPr>
          <a:xfrm flipV="1">
            <a:off x="2555776" y="2571750"/>
            <a:ext cx="0" cy="216024"/>
          </a:xfrm>
          <a:prstGeom prst="straightConnector1">
            <a:avLst/>
          </a:prstGeom>
          <a:ln w="47625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10E2A0C-7407-5D82-76FA-02ECB50203AB}"/>
              </a:ext>
            </a:extLst>
          </p:cNvPr>
          <p:cNvCxnSpPr>
            <a:cxnSpLocks/>
          </p:cNvCxnSpPr>
          <p:nvPr/>
        </p:nvCxnSpPr>
        <p:spPr>
          <a:xfrm flipH="1">
            <a:off x="2555776" y="2787774"/>
            <a:ext cx="3024336" cy="0"/>
          </a:xfrm>
          <a:prstGeom prst="straightConnector1">
            <a:avLst/>
          </a:prstGeom>
          <a:ln w="47625" cap="rnd"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0D8B48C-3B61-3DE4-2971-B2C37F79B207}"/>
              </a:ext>
            </a:extLst>
          </p:cNvPr>
          <p:cNvCxnSpPr>
            <a:cxnSpLocks/>
          </p:cNvCxnSpPr>
          <p:nvPr/>
        </p:nvCxnSpPr>
        <p:spPr>
          <a:xfrm flipV="1">
            <a:off x="5580112" y="2787774"/>
            <a:ext cx="0" cy="853824"/>
          </a:xfrm>
          <a:prstGeom prst="straightConnector1">
            <a:avLst/>
          </a:prstGeom>
          <a:ln w="47625" cap="rnd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2E444DD4-3B70-5E9C-DB27-4E7ECB0011C0}"/>
              </a:ext>
            </a:extLst>
          </p:cNvPr>
          <p:cNvSpPr/>
          <p:nvPr/>
        </p:nvSpPr>
        <p:spPr>
          <a:xfrm>
            <a:off x="2663788" y="2962720"/>
            <a:ext cx="504056" cy="21598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EIO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9F2B6602-E64A-776B-D90B-0F3B4D2DA750}"/>
              </a:ext>
            </a:extLst>
          </p:cNvPr>
          <p:cNvSpPr/>
          <p:nvPr/>
        </p:nvSpPr>
        <p:spPr>
          <a:xfrm>
            <a:off x="1583999" y="1922400"/>
            <a:ext cx="1213200" cy="648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Only read required data</a:t>
            </a: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EFAF0519-4B99-26AD-C25E-DE04F11D770B}"/>
              </a:ext>
            </a:extLst>
          </p:cNvPr>
          <p:cNvSpPr/>
          <p:nvPr/>
        </p:nvSpPr>
        <p:spPr>
          <a:xfrm>
            <a:off x="1585194" y="1922400"/>
            <a:ext cx="1213200" cy="648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 and reconstruct data</a:t>
            </a:r>
          </a:p>
        </p:txBody>
      </p:sp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Partial Read with Media Error</a:t>
            </a:r>
            <a:endParaRPr dirty="0"/>
          </a:p>
        </p:txBody>
      </p:sp>
      <p:sp>
        <p:nvSpPr>
          <p:cNvPr id="16" name="Can 15">
            <a:extLst>
              <a:ext uri="{FF2B5EF4-FFF2-40B4-BE49-F238E27FC236}">
                <a16:creationId xmlns:a16="http://schemas.microsoft.com/office/drawing/2014/main" id="{32EDC153-8079-FF32-E38C-E8D7F98B8251}"/>
              </a:ext>
            </a:extLst>
          </p:cNvPr>
          <p:cNvSpPr/>
          <p:nvPr/>
        </p:nvSpPr>
        <p:spPr bwMode="auto">
          <a:xfrm>
            <a:off x="5399191" y="3689520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Parity P</a:t>
            </a:r>
          </a:p>
        </p:txBody>
      </p:sp>
      <p:sp>
        <p:nvSpPr>
          <p:cNvPr id="17" name="Can 16">
            <a:extLst>
              <a:ext uri="{FF2B5EF4-FFF2-40B4-BE49-F238E27FC236}">
                <a16:creationId xmlns:a16="http://schemas.microsoft.com/office/drawing/2014/main" id="{EFD9B240-A7BA-9DE0-0B01-8B747E4EDE12}"/>
              </a:ext>
            </a:extLst>
          </p:cNvPr>
          <p:cNvSpPr/>
          <p:nvPr/>
        </p:nvSpPr>
        <p:spPr bwMode="auto">
          <a:xfrm>
            <a:off x="6292996" y="3689519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Parity Q</a:t>
            </a:r>
          </a:p>
        </p:txBody>
      </p:sp>
      <p:sp>
        <p:nvSpPr>
          <p:cNvPr id="18" name="Can 17">
            <a:extLst>
              <a:ext uri="{FF2B5EF4-FFF2-40B4-BE49-F238E27FC236}">
                <a16:creationId xmlns:a16="http://schemas.microsoft.com/office/drawing/2014/main" id="{DD6D149B-B014-3928-DD90-1A2BB78530DB}"/>
              </a:ext>
            </a:extLst>
          </p:cNvPr>
          <p:cNvSpPr/>
          <p:nvPr/>
        </p:nvSpPr>
        <p:spPr bwMode="auto">
          <a:xfrm>
            <a:off x="3611581" y="3689519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3</a:t>
            </a:r>
          </a:p>
        </p:txBody>
      </p:sp>
      <p:sp>
        <p:nvSpPr>
          <p:cNvPr id="19" name="Can 18">
            <a:extLst>
              <a:ext uri="{FF2B5EF4-FFF2-40B4-BE49-F238E27FC236}">
                <a16:creationId xmlns:a16="http://schemas.microsoft.com/office/drawing/2014/main" id="{960E9690-9992-1F60-3F7E-0490D5496A24}"/>
              </a:ext>
            </a:extLst>
          </p:cNvPr>
          <p:cNvSpPr/>
          <p:nvPr/>
        </p:nvSpPr>
        <p:spPr bwMode="auto">
          <a:xfrm>
            <a:off x="4505386" y="3689518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4</a:t>
            </a:r>
          </a:p>
        </p:txBody>
      </p:sp>
      <p:sp>
        <p:nvSpPr>
          <p:cNvPr id="20" name="Can 19">
            <a:extLst>
              <a:ext uri="{FF2B5EF4-FFF2-40B4-BE49-F238E27FC236}">
                <a16:creationId xmlns:a16="http://schemas.microsoft.com/office/drawing/2014/main" id="{6A4E4A4B-EE27-E0B3-5EF5-BE8DA966D9E2}"/>
              </a:ext>
            </a:extLst>
          </p:cNvPr>
          <p:cNvSpPr/>
          <p:nvPr/>
        </p:nvSpPr>
        <p:spPr bwMode="auto">
          <a:xfrm>
            <a:off x="1823971" y="3689518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1</a:t>
            </a:r>
          </a:p>
        </p:txBody>
      </p:sp>
      <p:sp>
        <p:nvSpPr>
          <p:cNvPr id="21" name="Can 20">
            <a:extLst>
              <a:ext uri="{FF2B5EF4-FFF2-40B4-BE49-F238E27FC236}">
                <a16:creationId xmlns:a16="http://schemas.microsoft.com/office/drawing/2014/main" id="{B478A08E-F8EA-C227-F83F-A9BF3418BF8F}"/>
              </a:ext>
            </a:extLst>
          </p:cNvPr>
          <p:cNvSpPr/>
          <p:nvPr/>
        </p:nvSpPr>
        <p:spPr bwMode="auto">
          <a:xfrm>
            <a:off x="2717776" y="3689517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F0B355-5FA8-2A88-2174-900B2FF1D068}"/>
              </a:ext>
            </a:extLst>
          </p:cNvPr>
          <p:cNvSpPr txBox="1"/>
          <p:nvPr/>
        </p:nvSpPr>
        <p:spPr>
          <a:xfrm>
            <a:off x="3275856" y="4442834"/>
            <a:ext cx="3608173" cy="370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4+2 Erasure Coding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ACD4220-E1B5-D7F5-8BA9-AF0988B3B04E}"/>
              </a:ext>
            </a:extLst>
          </p:cNvPr>
          <p:cNvSpPr txBox="1"/>
          <p:nvPr/>
        </p:nvSpPr>
        <p:spPr>
          <a:xfrm>
            <a:off x="1504941" y="1116600"/>
            <a:ext cx="1330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RADOS Client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93BF5D3-0B1F-40E5-E04E-855E9B57F4F6}"/>
              </a:ext>
            </a:extLst>
          </p:cNvPr>
          <p:cNvSpPr txBox="1"/>
          <p:nvPr/>
        </p:nvSpPr>
        <p:spPr>
          <a:xfrm>
            <a:off x="5399191" y="1491630"/>
            <a:ext cx="37448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Two sets of reads if an error is encountered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worse than the current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524163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8" grpId="0" animBg="1"/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41C65A19-FA7E-0232-5C8E-74ABE526D858}"/>
              </a:ext>
            </a:extLst>
          </p:cNvPr>
          <p:cNvSpPr/>
          <p:nvPr/>
        </p:nvSpPr>
        <p:spPr>
          <a:xfrm>
            <a:off x="1585194" y="1922548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Primary</a:t>
            </a:r>
          </a:p>
        </p:txBody>
      </p:sp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Partial Read with Missing OSD</a:t>
            </a:r>
            <a:endParaRPr dirty="0"/>
          </a:p>
        </p:txBody>
      </p:sp>
      <p:sp>
        <p:nvSpPr>
          <p:cNvPr id="16" name="Can 15">
            <a:extLst>
              <a:ext uri="{FF2B5EF4-FFF2-40B4-BE49-F238E27FC236}">
                <a16:creationId xmlns:a16="http://schemas.microsoft.com/office/drawing/2014/main" id="{32EDC153-8079-FF32-E38C-E8D7F98B8251}"/>
              </a:ext>
            </a:extLst>
          </p:cNvPr>
          <p:cNvSpPr/>
          <p:nvPr/>
        </p:nvSpPr>
        <p:spPr bwMode="auto">
          <a:xfrm>
            <a:off x="5399191" y="3689520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Parity P</a:t>
            </a:r>
          </a:p>
        </p:txBody>
      </p:sp>
      <p:sp>
        <p:nvSpPr>
          <p:cNvPr id="17" name="Can 16">
            <a:extLst>
              <a:ext uri="{FF2B5EF4-FFF2-40B4-BE49-F238E27FC236}">
                <a16:creationId xmlns:a16="http://schemas.microsoft.com/office/drawing/2014/main" id="{EFD9B240-A7BA-9DE0-0B01-8B747E4EDE12}"/>
              </a:ext>
            </a:extLst>
          </p:cNvPr>
          <p:cNvSpPr/>
          <p:nvPr/>
        </p:nvSpPr>
        <p:spPr bwMode="auto">
          <a:xfrm>
            <a:off x="6292996" y="3689519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Parity Q</a:t>
            </a:r>
          </a:p>
        </p:txBody>
      </p:sp>
      <p:sp>
        <p:nvSpPr>
          <p:cNvPr id="18" name="Can 17">
            <a:extLst>
              <a:ext uri="{FF2B5EF4-FFF2-40B4-BE49-F238E27FC236}">
                <a16:creationId xmlns:a16="http://schemas.microsoft.com/office/drawing/2014/main" id="{DD6D149B-B014-3928-DD90-1A2BB78530DB}"/>
              </a:ext>
            </a:extLst>
          </p:cNvPr>
          <p:cNvSpPr/>
          <p:nvPr/>
        </p:nvSpPr>
        <p:spPr bwMode="auto">
          <a:xfrm>
            <a:off x="3611581" y="3689519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3</a:t>
            </a:r>
          </a:p>
        </p:txBody>
      </p:sp>
      <p:sp>
        <p:nvSpPr>
          <p:cNvPr id="19" name="Can 18">
            <a:extLst>
              <a:ext uri="{FF2B5EF4-FFF2-40B4-BE49-F238E27FC236}">
                <a16:creationId xmlns:a16="http://schemas.microsoft.com/office/drawing/2014/main" id="{960E9690-9992-1F60-3F7E-0490D5496A24}"/>
              </a:ext>
            </a:extLst>
          </p:cNvPr>
          <p:cNvSpPr/>
          <p:nvPr/>
        </p:nvSpPr>
        <p:spPr bwMode="auto">
          <a:xfrm>
            <a:off x="4505386" y="3689518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4</a:t>
            </a:r>
          </a:p>
        </p:txBody>
      </p:sp>
      <p:sp>
        <p:nvSpPr>
          <p:cNvPr id="20" name="Can 19">
            <a:extLst>
              <a:ext uri="{FF2B5EF4-FFF2-40B4-BE49-F238E27FC236}">
                <a16:creationId xmlns:a16="http://schemas.microsoft.com/office/drawing/2014/main" id="{6A4E4A4B-EE27-E0B3-5EF5-BE8DA966D9E2}"/>
              </a:ext>
            </a:extLst>
          </p:cNvPr>
          <p:cNvSpPr/>
          <p:nvPr/>
        </p:nvSpPr>
        <p:spPr bwMode="auto">
          <a:xfrm>
            <a:off x="1823971" y="3689518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1</a:t>
            </a:r>
          </a:p>
        </p:txBody>
      </p:sp>
      <p:sp>
        <p:nvSpPr>
          <p:cNvPr id="21" name="Can 20">
            <a:extLst>
              <a:ext uri="{FF2B5EF4-FFF2-40B4-BE49-F238E27FC236}">
                <a16:creationId xmlns:a16="http://schemas.microsoft.com/office/drawing/2014/main" id="{B478A08E-F8EA-C227-F83F-A9BF3418BF8F}"/>
              </a:ext>
            </a:extLst>
          </p:cNvPr>
          <p:cNvSpPr/>
          <p:nvPr/>
        </p:nvSpPr>
        <p:spPr bwMode="auto">
          <a:xfrm>
            <a:off x="2717776" y="3689517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F0B355-5FA8-2A88-2174-900B2FF1D068}"/>
              </a:ext>
            </a:extLst>
          </p:cNvPr>
          <p:cNvSpPr txBox="1"/>
          <p:nvPr/>
        </p:nvSpPr>
        <p:spPr>
          <a:xfrm>
            <a:off x="3275856" y="4442834"/>
            <a:ext cx="3608173" cy="370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4+2 Erasure Coding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2241A512-969D-622F-EAC4-92439A806C9B}"/>
              </a:ext>
            </a:extLst>
          </p:cNvPr>
          <p:cNvCxnSpPr>
            <a:cxnSpLocks/>
          </p:cNvCxnSpPr>
          <p:nvPr/>
        </p:nvCxnSpPr>
        <p:spPr>
          <a:xfrm flipV="1">
            <a:off x="2170251" y="1419622"/>
            <a:ext cx="0" cy="493784"/>
          </a:xfrm>
          <a:prstGeom prst="straightConnector1">
            <a:avLst/>
          </a:prstGeom>
          <a:ln w="47625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4ACD4220-E1B5-D7F5-8BA9-AF0988B3B04E}"/>
              </a:ext>
            </a:extLst>
          </p:cNvPr>
          <p:cNvSpPr txBox="1"/>
          <p:nvPr/>
        </p:nvSpPr>
        <p:spPr>
          <a:xfrm>
            <a:off x="1504941" y="1116600"/>
            <a:ext cx="1330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RADOS Client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56427EA-5223-5703-49C1-44B22F46B2BB}"/>
              </a:ext>
            </a:extLst>
          </p:cNvPr>
          <p:cNvCxnSpPr>
            <a:cxnSpLocks/>
          </p:cNvCxnSpPr>
          <p:nvPr/>
        </p:nvCxnSpPr>
        <p:spPr>
          <a:xfrm flipV="1">
            <a:off x="1979712" y="2571750"/>
            <a:ext cx="0" cy="1069848"/>
          </a:xfrm>
          <a:prstGeom prst="straightConnector1">
            <a:avLst/>
          </a:prstGeom>
          <a:ln w="47625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F38258A-67D4-0802-33CA-1A26BB872A11}"/>
              </a:ext>
            </a:extLst>
          </p:cNvPr>
          <p:cNvCxnSpPr>
            <a:cxnSpLocks/>
          </p:cNvCxnSpPr>
          <p:nvPr/>
        </p:nvCxnSpPr>
        <p:spPr>
          <a:xfrm flipV="1">
            <a:off x="2123728" y="2571750"/>
            <a:ext cx="0" cy="646941"/>
          </a:xfrm>
          <a:prstGeom prst="straightConnector1">
            <a:avLst/>
          </a:prstGeom>
          <a:ln w="47625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0F50946-92A2-18AB-C3EC-ED53396071CC}"/>
              </a:ext>
            </a:extLst>
          </p:cNvPr>
          <p:cNvCxnSpPr>
            <a:cxnSpLocks/>
          </p:cNvCxnSpPr>
          <p:nvPr/>
        </p:nvCxnSpPr>
        <p:spPr>
          <a:xfrm flipV="1">
            <a:off x="2411760" y="2571750"/>
            <a:ext cx="0" cy="360040"/>
          </a:xfrm>
          <a:prstGeom prst="straightConnector1">
            <a:avLst/>
          </a:prstGeom>
          <a:ln w="47625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60BF45D-16CF-A8A2-3CD2-5E717674FF5F}"/>
              </a:ext>
            </a:extLst>
          </p:cNvPr>
          <p:cNvCxnSpPr>
            <a:cxnSpLocks/>
          </p:cNvCxnSpPr>
          <p:nvPr/>
        </p:nvCxnSpPr>
        <p:spPr>
          <a:xfrm flipV="1">
            <a:off x="2987824" y="3219822"/>
            <a:ext cx="0" cy="421776"/>
          </a:xfrm>
          <a:prstGeom prst="straightConnector1">
            <a:avLst/>
          </a:prstGeom>
          <a:ln w="47625" cap="rnd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059A9E0-FADE-3D2B-710E-B80D55867086}"/>
              </a:ext>
            </a:extLst>
          </p:cNvPr>
          <p:cNvCxnSpPr>
            <a:cxnSpLocks/>
          </p:cNvCxnSpPr>
          <p:nvPr/>
        </p:nvCxnSpPr>
        <p:spPr>
          <a:xfrm flipV="1">
            <a:off x="4716016" y="2931790"/>
            <a:ext cx="0" cy="709808"/>
          </a:xfrm>
          <a:prstGeom prst="straightConnector1">
            <a:avLst/>
          </a:prstGeom>
          <a:ln w="47625" cap="rnd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98E7DF0-6CC4-CCD6-A887-36AE248EC099}"/>
              </a:ext>
            </a:extLst>
          </p:cNvPr>
          <p:cNvCxnSpPr>
            <a:cxnSpLocks/>
          </p:cNvCxnSpPr>
          <p:nvPr/>
        </p:nvCxnSpPr>
        <p:spPr>
          <a:xfrm flipH="1">
            <a:off x="2411760" y="2931790"/>
            <a:ext cx="2304256" cy="0"/>
          </a:xfrm>
          <a:prstGeom prst="straightConnector1">
            <a:avLst/>
          </a:prstGeom>
          <a:ln w="47625" cap="rnd"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473E3C0-5BD7-ECCA-6C45-640C5D2187DC}"/>
              </a:ext>
            </a:extLst>
          </p:cNvPr>
          <p:cNvCxnSpPr>
            <a:cxnSpLocks/>
          </p:cNvCxnSpPr>
          <p:nvPr/>
        </p:nvCxnSpPr>
        <p:spPr>
          <a:xfrm flipH="1">
            <a:off x="2123728" y="3218691"/>
            <a:ext cx="864096" cy="0"/>
          </a:xfrm>
          <a:prstGeom prst="straightConnector1">
            <a:avLst/>
          </a:prstGeom>
          <a:ln w="47625" cap="rnd"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237BFC3-FCB2-CF87-F887-CC1780D5BBEC}"/>
              </a:ext>
            </a:extLst>
          </p:cNvPr>
          <p:cNvCxnSpPr>
            <a:cxnSpLocks/>
          </p:cNvCxnSpPr>
          <p:nvPr/>
        </p:nvCxnSpPr>
        <p:spPr>
          <a:xfrm flipV="1">
            <a:off x="2555776" y="2571750"/>
            <a:ext cx="0" cy="216024"/>
          </a:xfrm>
          <a:prstGeom prst="straightConnector1">
            <a:avLst/>
          </a:prstGeom>
          <a:ln w="47625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10E2A0C-7407-5D82-76FA-02ECB50203AB}"/>
              </a:ext>
            </a:extLst>
          </p:cNvPr>
          <p:cNvCxnSpPr>
            <a:cxnSpLocks/>
          </p:cNvCxnSpPr>
          <p:nvPr/>
        </p:nvCxnSpPr>
        <p:spPr>
          <a:xfrm flipH="1">
            <a:off x="2555776" y="2787774"/>
            <a:ext cx="3024336" cy="0"/>
          </a:xfrm>
          <a:prstGeom prst="straightConnector1">
            <a:avLst/>
          </a:prstGeom>
          <a:ln w="47625" cap="rnd"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0D8B48C-3B61-3DE4-2971-B2C37F79B207}"/>
              </a:ext>
            </a:extLst>
          </p:cNvPr>
          <p:cNvCxnSpPr>
            <a:cxnSpLocks/>
          </p:cNvCxnSpPr>
          <p:nvPr/>
        </p:nvCxnSpPr>
        <p:spPr>
          <a:xfrm flipV="1">
            <a:off x="5580112" y="2787774"/>
            <a:ext cx="0" cy="853824"/>
          </a:xfrm>
          <a:prstGeom prst="straightConnector1">
            <a:avLst/>
          </a:prstGeom>
          <a:ln w="47625" cap="rnd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2E444DD4-3B70-5E9C-DB27-4E7ECB0011C0}"/>
              </a:ext>
            </a:extLst>
          </p:cNvPr>
          <p:cNvSpPr/>
          <p:nvPr/>
        </p:nvSpPr>
        <p:spPr>
          <a:xfrm>
            <a:off x="3548752" y="3641598"/>
            <a:ext cx="839630" cy="74339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Missing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2DFB2D7-A5D2-C6CA-1BBE-4DB3FB7F97C7}"/>
              </a:ext>
            </a:extLst>
          </p:cNvPr>
          <p:cNvSpPr/>
          <p:nvPr/>
        </p:nvSpPr>
        <p:spPr>
          <a:xfrm>
            <a:off x="1585195" y="1922400"/>
            <a:ext cx="1213421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 and reconstruct data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95B339-E6DC-32AC-8B0B-869D26765925}"/>
              </a:ext>
            </a:extLst>
          </p:cNvPr>
          <p:cNvSpPr txBox="1"/>
          <p:nvPr/>
        </p:nvSpPr>
        <p:spPr>
          <a:xfrm>
            <a:off x="5399191" y="1491630"/>
            <a:ext cx="37448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an OSD is missing at start of read operation, then read and reconstruct the data straight away</a:t>
            </a:r>
          </a:p>
        </p:txBody>
      </p:sp>
    </p:spTree>
    <p:extLst>
      <p:ext uri="{BB962C8B-B14F-4D97-AF65-F5344CB8AC3E}">
        <p14:creationId xmlns:p14="http://schemas.microsoft.com/office/powerpoint/2010/main" val="4104157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Direct Read</a:t>
            </a:r>
            <a:endParaRPr dirty="0"/>
          </a:p>
        </p:txBody>
      </p:sp>
      <p:sp>
        <p:nvSpPr>
          <p:cNvPr id="16" name="Can 15">
            <a:extLst>
              <a:ext uri="{FF2B5EF4-FFF2-40B4-BE49-F238E27FC236}">
                <a16:creationId xmlns:a16="http://schemas.microsoft.com/office/drawing/2014/main" id="{32EDC153-8079-FF32-E38C-E8D7F98B8251}"/>
              </a:ext>
            </a:extLst>
          </p:cNvPr>
          <p:cNvSpPr/>
          <p:nvPr/>
        </p:nvSpPr>
        <p:spPr bwMode="auto">
          <a:xfrm>
            <a:off x="5399191" y="3689520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Parity P</a:t>
            </a:r>
          </a:p>
        </p:txBody>
      </p:sp>
      <p:sp>
        <p:nvSpPr>
          <p:cNvPr id="17" name="Can 16">
            <a:extLst>
              <a:ext uri="{FF2B5EF4-FFF2-40B4-BE49-F238E27FC236}">
                <a16:creationId xmlns:a16="http://schemas.microsoft.com/office/drawing/2014/main" id="{EFD9B240-A7BA-9DE0-0B01-8B747E4EDE12}"/>
              </a:ext>
            </a:extLst>
          </p:cNvPr>
          <p:cNvSpPr/>
          <p:nvPr/>
        </p:nvSpPr>
        <p:spPr bwMode="auto">
          <a:xfrm>
            <a:off x="6292996" y="3689519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Parity Q</a:t>
            </a:r>
          </a:p>
        </p:txBody>
      </p:sp>
      <p:sp>
        <p:nvSpPr>
          <p:cNvPr id="18" name="Can 17">
            <a:extLst>
              <a:ext uri="{FF2B5EF4-FFF2-40B4-BE49-F238E27FC236}">
                <a16:creationId xmlns:a16="http://schemas.microsoft.com/office/drawing/2014/main" id="{DD6D149B-B014-3928-DD90-1A2BB78530DB}"/>
              </a:ext>
            </a:extLst>
          </p:cNvPr>
          <p:cNvSpPr/>
          <p:nvPr/>
        </p:nvSpPr>
        <p:spPr bwMode="auto">
          <a:xfrm>
            <a:off x="3611581" y="3689519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3</a:t>
            </a:r>
          </a:p>
        </p:txBody>
      </p:sp>
      <p:sp>
        <p:nvSpPr>
          <p:cNvPr id="19" name="Can 18">
            <a:extLst>
              <a:ext uri="{FF2B5EF4-FFF2-40B4-BE49-F238E27FC236}">
                <a16:creationId xmlns:a16="http://schemas.microsoft.com/office/drawing/2014/main" id="{960E9690-9992-1F60-3F7E-0490D5496A24}"/>
              </a:ext>
            </a:extLst>
          </p:cNvPr>
          <p:cNvSpPr/>
          <p:nvPr/>
        </p:nvSpPr>
        <p:spPr bwMode="auto">
          <a:xfrm>
            <a:off x="4505386" y="3689518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4</a:t>
            </a:r>
          </a:p>
        </p:txBody>
      </p:sp>
      <p:sp>
        <p:nvSpPr>
          <p:cNvPr id="20" name="Can 19">
            <a:extLst>
              <a:ext uri="{FF2B5EF4-FFF2-40B4-BE49-F238E27FC236}">
                <a16:creationId xmlns:a16="http://schemas.microsoft.com/office/drawing/2014/main" id="{6A4E4A4B-EE27-E0B3-5EF5-BE8DA966D9E2}"/>
              </a:ext>
            </a:extLst>
          </p:cNvPr>
          <p:cNvSpPr/>
          <p:nvPr/>
        </p:nvSpPr>
        <p:spPr bwMode="auto">
          <a:xfrm>
            <a:off x="1823971" y="3689518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1</a:t>
            </a:r>
          </a:p>
        </p:txBody>
      </p:sp>
      <p:sp>
        <p:nvSpPr>
          <p:cNvPr id="21" name="Can 20">
            <a:extLst>
              <a:ext uri="{FF2B5EF4-FFF2-40B4-BE49-F238E27FC236}">
                <a16:creationId xmlns:a16="http://schemas.microsoft.com/office/drawing/2014/main" id="{B478A08E-F8EA-C227-F83F-A9BF3418BF8F}"/>
              </a:ext>
            </a:extLst>
          </p:cNvPr>
          <p:cNvSpPr/>
          <p:nvPr/>
        </p:nvSpPr>
        <p:spPr bwMode="auto">
          <a:xfrm>
            <a:off x="2717776" y="3689517"/>
            <a:ext cx="692561" cy="695475"/>
          </a:xfrm>
          <a:prstGeom prst="can">
            <a:avLst/>
          </a:prstGeom>
          <a:solidFill>
            <a:srgbClr val="0E2841">
              <a:lumMod val="25000"/>
              <a:lumOff val="75000"/>
            </a:srgbClr>
          </a:solidFill>
          <a:ln w="19050" cap="flat" cmpd="sng" algn="ctr">
            <a:solidFill>
              <a:srgbClr val="15608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stem Font Regular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F0B355-5FA8-2A88-2174-900B2FF1D068}"/>
              </a:ext>
            </a:extLst>
          </p:cNvPr>
          <p:cNvSpPr txBox="1"/>
          <p:nvPr/>
        </p:nvSpPr>
        <p:spPr>
          <a:xfrm>
            <a:off x="3275856" y="4442834"/>
            <a:ext cx="3608173" cy="370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4+2 Erasure Coding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ACD4220-E1B5-D7F5-8BA9-AF0988B3B04E}"/>
              </a:ext>
            </a:extLst>
          </p:cNvPr>
          <p:cNvSpPr txBox="1"/>
          <p:nvPr/>
        </p:nvSpPr>
        <p:spPr>
          <a:xfrm>
            <a:off x="3097364" y="1116600"/>
            <a:ext cx="1330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RADOS Client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F2798B8-A917-3621-D7DA-F1D8309BC285}"/>
              </a:ext>
            </a:extLst>
          </p:cNvPr>
          <p:cNvCxnSpPr>
            <a:cxnSpLocks/>
          </p:cNvCxnSpPr>
          <p:nvPr/>
        </p:nvCxnSpPr>
        <p:spPr>
          <a:xfrm flipV="1">
            <a:off x="3851920" y="1424377"/>
            <a:ext cx="0" cy="2217221"/>
          </a:xfrm>
          <a:prstGeom prst="straightConnector1">
            <a:avLst/>
          </a:prstGeom>
          <a:ln w="47625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E7574E8-45E9-6936-05A1-57303ABBA727}"/>
              </a:ext>
            </a:extLst>
          </p:cNvPr>
          <p:cNvSpPr txBox="1"/>
          <p:nvPr/>
        </p:nvSpPr>
        <p:spPr>
          <a:xfrm>
            <a:off x="5399191" y="1491630"/>
            <a:ext cx="37448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Saves network bandwidth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Slightly less CPU overhead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Lower latency</a:t>
            </a:r>
          </a:p>
        </p:txBody>
      </p:sp>
    </p:spTree>
    <p:extLst>
      <p:ext uri="{BB962C8B-B14F-4D97-AF65-F5344CB8AC3E}">
        <p14:creationId xmlns:p14="http://schemas.microsoft.com/office/powerpoint/2010/main" val="104318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2074</TotalTime>
  <Words>1085</Words>
  <Application>Microsoft Macintosh PowerPoint</Application>
  <PresentationFormat>On-screen Show (16:9)</PresentationFormat>
  <Paragraphs>311</Paragraphs>
  <Slides>26</Slides>
  <Notes>26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System Font Regular</vt:lpstr>
      <vt:lpstr>Aptos</vt:lpstr>
      <vt:lpstr>Arial</vt:lpstr>
      <vt:lpstr>Overpass SemiBold</vt:lpstr>
      <vt:lpstr>Overpass Black</vt:lpstr>
      <vt:lpstr>Overpass</vt:lpstr>
      <vt:lpstr>Simple Light</vt:lpstr>
      <vt:lpstr>Simple Light</vt:lpstr>
      <vt:lpstr>Bill Scales</vt:lpstr>
      <vt:lpstr>Vision</vt:lpstr>
      <vt:lpstr>Performance Bottlenecks</vt:lpstr>
      <vt:lpstr>Reads</vt:lpstr>
      <vt:lpstr>Current Implementation of Read</vt:lpstr>
      <vt:lpstr>Partial Read</vt:lpstr>
      <vt:lpstr>Partial Read with Media Error</vt:lpstr>
      <vt:lpstr>Partial Read with Missing OSD</vt:lpstr>
      <vt:lpstr>Direct Read</vt:lpstr>
      <vt:lpstr>Direct Read</vt:lpstr>
      <vt:lpstr>Writes and Overwrites</vt:lpstr>
      <vt:lpstr>Current Implementation of Write</vt:lpstr>
      <vt:lpstr>Current Implementation of Overwrite</vt:lpstr>
      <vt:lpstr>Simple Optimizations for Overwrite</vt:lpstr>
      <vt:lpstr>Parity-Delta-Write Optimization</vt:lpstr>
      <vt:lpstr>Optimize Network Bandwidth</vt:lpstr>
      <vt:lpstr>Direct Write</vt:lpstr>
      <vt:lpstr>Choice of Chunk Size</vt:lpstr>
      <vt:lpstr>Default 4K Chunk Size</vt:lpstr>
      <vt:lpstr>Larger Chunk Size</vt:lpstr>
      <vt:lpstr>Default 4K Chunk Size and Small Objects</vt:lpstr>
      <vt:lpstr>Larger Chunk Size and Small Objects</vt:lpstr>
      <vt:lpstr>Larger Chunk Size and No Padding</vt:lpstr>
      <vt:lpstr>Variable Chunk Size</vt:lpstr>
      <vt:lpstr>Any Questions?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Bill Scales</cp:lastModifiedBy>
  <cp:revision>6</cp:revision>
  <dcterms:modified xsi:type="dcterms:W3CDTF">2024-07-08T07:33:00Z</dcterms:modified>
</cp:coreProperties>
</file>