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7" r:id="rId16"/>
    <p:sldId id="272" r:id="rId17"/>
    <p:sldId id="273" r:id="rId18"/>
    <p:sldId id="279" r:id="rId19"/>
    <p:sldId id="274" r:id="rId20"/>
    <p:sldId id="275" r:id="rId21"/>
    <p:sldId id="276" r:id="rId22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>
        <p:scale>
          <a:sx n="160" d="100"/>
          <a:sy n="160" d="100"/>
        </p:scale>
        <p:origin x="7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4" name="Shape 1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9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0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6;p1" descr="Google Shape;6;p1"/>
          <p:cNvPicPr>
            <a:picLocks noChangeAspect="1"/>
          </p:cNvPicPr>
          <p:nvPr/>
        </p:nvPicPr>
        <p:blipFill>
          <a:blip r:embed="rId2"/>
          <a:srcRect l="2643" t="75854" r="2642" b="20490"/>
          <a:stretch>
            <a:fillRect/>
          </a:stretch>
        </p:blipFill>
        <p:spPr>
          <a:xfrm>
            <a:off x="-2" y="4952836"/>
            <a:ext cx="9144002" cy="188688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Google Shape;7;p1"/>
          <p:cNvSpPr txBox="1"/>
          <p:nvPr/>
        </p:nvSpPr>
        <p:spPr>
          <a:xfrm>
            <a:off x="193170" y="4862529"/>
            <a:ext cx="3946802" cy="360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croit</a:t>
            </a:r>
            <a:r>
              <a:rPr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b="0">
                <a:latin typeface="Urbanist"/>
                <a:ea typeface="Urbanist"/>
                <a:cs typeface="Urbanist"/>
                <a:sym typeface="Urbanist"/>
              </a:rPr>
              <a:t>rethinking storage</a:t>
            </a:r>
          </a:p>
        </p:txBody>
      </p:sp>
      <p:sp>
        <p:nvSpPr>
          <p:cNvPr id="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0" name="Google Shape;9;p1" descr="Google Shape;9;p1"/>
          <p:cNvPicPr>
            <a:picLocks noChangeAspect="1"/>
          </p:cNvPicPr>
          <p:nvPr/>
        </p:nvPicPr>
        <p:blipFill>
          <a:blip r:embed="rId3"/>
          <a:srcRect l="12609" t="18923" r="12608" b="18924"/>
          <a:stretch>
            <a:fillRect/>
          </a:stretch>
        </p:blipFill>
        <p:spPr>
          <a:xfrm>
            <a:off x="7716129" y="168219"/>
            <a:ext cx="1209823" cy="549236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193" cy="198851"/>
          </a:xfrm>
          <a:prstGeom prst="rect">
            <a:avLst/>
          </a:prstGeom>
        </p:spPr>
        <p:txBody>
          <a:bodyPr lIns="45699" tIns="45699" rIns="45699" bIns="45699"/>
          <a:lstStyle>
            <a:lvl1pPr marL="228600" indent="0">
              <a:buClrTx/>
              <a:buSzTx/>
              <a:buFontTx/>
              <a:buNone/>
              <a:defRPr sz="1000" b="1">
                <a:solidFill>
                  <a:srgbClr val="BFBFBF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228600" indent="457200">
              <a:buClrTx/>
              <a:buSzTx/>
              <a:buFontTx/>
              <a:buNone/>
              <a:defRPr sz="1000" b="1">
                <a:solidFill>
                  <a:srgbClr val="BFBFBF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228600" indent="914400">
              <a:buClrTx/>
              <a:buSzTx/>
              <a:buFontTx/>
              <a:buNone/>
              <a:defRPr sz="1000" b="1">
                <a:solidFill>
                  <a:srgbClr val="BFBFBF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228600" indent="1371600">
              <a:buClrTx/>
              <a:buSzTx/>
              <a:buFontTx/>
              <a:buNone/>
              <a:defRPr sz="1000" b="1">
                <a:solidFill>
                  <a:srgbClr val="BFBFBF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228600" indent="1828800">
              <a:buClrTx/>
              <a:buSzTx/>
              <a:buFontTx/>
              <a:buNone/>
              <a:defRPr sz="1000" b="1">
                <a:solidFill>
                  <a:srgbClr val="BFBFBF"/>
                </a:solidFill>
                <a:latin typeface="Urbanist"/>
                <a:ea typeface="Urbanist"/>
                <a:cs typeface="Urbanist"/>
                <a:sym typeface="Urbanis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Google Shape;12;p2"/>
          <p:cNvSpPr txBox="1">
            <a:spLocks noGrp="1"/>
          </p:cNvSpPr>
          <p:nvPr>
            <p:ph type="body" sz="quarter" idx="21"/>
          </p:nvPr>
        </p:nvSpPr>
        <p:spPr>
          <a:xfrm>
            <a:off x="327106" y="416216"/>
            <a:ext cx="8505195" cy="198852"/>
          </a:xfrm>
          <a:prstGeom prst="rect">
            <a:avLst/>
          </a:prstGeom>
        </p:spPr>
        <p:txBody>
          <a:bodyPr lIns="45699" tIns="45699" rIns="45699" bIns="45699"/>
          <a:lstStyle/>
          <a:p>
            <a:pPr marL="228600" indent="0">
              <a:buClrTx/>
              <a:buSzTx/>
              <a:buFontTx/>
              <a:buNone/>
              <a:defRPr b="1">
                <a:solidFill>
                  <a:srgbClr val="1D2248"/>
                </a:solidFill>
                <a:latin typeface="Urbanist"/>
                <a:ea typeface="Urbanist"/>
                <a:cs typeface="Urbanist"/>
                <a:sym typeface="Urbanist"/>
              </a:defRPr>
            </a:pPr>
            <a:endParaRPr/>
          </a:p>
        </p:txBody>
      </p:sp>
      <p:sp>
        <p:nvSpPr>
          <p:cNvPr id="23" name="Google Shape;13;p2"/>
          <p:cNvSpPr/>
          <p:nvPr/>
        </p:nvSpPr>
        <p:spPr>
          <a:xfrm flipH="1">
            <a:off x="236825" y="374970"/>
            <a:ext cx="1" cy="266856"/>
          </a:xfrm>
          <a:prstGeom prst="line">
            <a:avLst/>
          </a:prstGeom>
          <a:ln w="28575">
            <a:solidFill>
              <a:schemeClr val="accent2"/>
            </a:solidFill>
          </a:ln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6;p1" descr="Google Shape;6;p1"/>
          <p:cNvPicPr>
            <a:picLocks noChangeAspect="1"/>
          </p:cNvPicPr>
          <p:nvPr/>
        </p:nvPicPr>
        <p:blipFill>
          <a:blip r:embed="rId2"/>
          <a:srcRect l="2643" t="75854" r="2642" b="20490"/>
          <a:stretch>
            <a:fillRect/>
          </a:stretch>
        </p:blipFill>
        <p:spPr>
          <a:xfrm>
            <a:off x="-2" y="4952836"/>
            <a:ext cx="9144002" cy="188688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Google Shape;7;p1"/>
          <p:cNvSpPr txBox="1"/>
          <p:nvPr/>
        </p:nvSpPr>
        <p:spPr>
          <a:xfrm>
            <a:off x="193170" y="4862529"/>
            <a:ext cx="3946802" cy="360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croit</a:t>
            </a:r>
            <a:r>
              <a:rPr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b="0">
                <a:latin typeface="Urbanist"/>
                <a:ea typeface="Urbanist"/>
                <a:cs typeface="Urbanist"/>
                <a:sym typeface="Urbanist"/>
              </a:rPr>
              <a:t>rethinking storage</a:t>
            </a:r>
          </a:p>
        </p:txBody>
      </p:sp>
      <p:sp>
        <p:nvSpPr>
          <p:cNvPr id="1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45" name="Google Shape;9;p1" descr="Google Shape;9;p1"/>
          <p:cNvPicPr>
            <a:picLocks noChangeAspect="1"/>
          </p:cNvPicPr>
          <p:nvPr/>
        </p:nvPicPr>
        <p:blipFill>
          <a:blip r:embed="rId3"/>
          <a:srcRect l="12609" t="18923" r="12608" b="18924"/>
          <a:stretch>
            <a:fillRect/>
          </a:stretch>
        </p:blipFill>
        <p:spPr>
          <a:xfrm>
            <a:off x="7716129" y="168219"/>
            <a:ext cx="1209823" cy="5492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63;p11" descr="Google Shape;63;p11"/>
          <p:cNvPicPr>
            <a:picLocks noChangeAspect="1"/>
          </p:cNvPicPr>
          <p:nvPr/>
        </p:nvPicPr>
        <p:blipFill>
          <a:blip r:embed="rId4"/>
          <a:srcRect l="2618" t="4297" r="10394" b="8715"/>
          <a:stretch>
            <a:fillRect/>
          </a:stretch>
        </p:blipFill>
        <p:spPr>
          <a:xfrm>
            <a:off x="-1" y="0"/>
            <a:ext cx="9144004" cy="5143499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Title Text"/>
          <p:cNvSpPr txBox="1">
            <a:spLocks noGrp="1"/>
          </p:cNvSpPr>
          <p:nvPr>
            <p:ph type="title"/>
          </p:nvPr>
        </p:nvSpPr>
        <p:spPr>
          <a:xfrm>
            <a:off x="108224" y="117899"/>
            <a:ext cx="8520602" cy="1608901"/>
          </a:xfrm>
          <a:prstGeom prst="rect">
            <a:avLst/>
          </a:prstGeom>
        </p:spPr>
        <p:txBody>
          <a:bodyPr anchor="b"/>
          <a:lstStyle>
            <a:lvl1pPr algn="ctr">
              <a:buSzPts val="4900"/>
              <a:defRPr sz="4900"/>
            </a:lvl1pPr>
          </a:lstStyle>
          <a:p>
            <a:r>
              <a:t>Title Text</a:t>
            </a:r>
          </a:p>
        </p:txBody>
      </p:sp>
      <p:sp>
        <p:nvSpPr>
          <p:cNvPr id="1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08224" y="3812325"/>
            <a:ext cx="5685001" cy="1163701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2800"/>
            </a:lvl1pPr>
            <a:lvl2pPr marL="0" indent="0">
              <a:buClrTx/>
              <a:buSzTx/>
              <a:buFontTx/>
              <a:buNone/>
              <a:defRPr sz="2800"/>
            </a:lvl2pPr>
            <a:lvl3pPr marL="0" indent="0">
              <a:buClrTx/>
              <a:buSzTx/>
              <a:buFontTx/>
              <a:buNone/>
              <a:defRPr sz="2800"/>
            </a:lvl3pPr>
            <a:lvl4pPr marL="0" indent="0">
              <a:buClrTx/>
              <a:buSzTx/>
              <a:buFontTx/>
              <a:buNone/>
              <a:defRPr sz="2800"/>
            </a:lvl4pPr>
            <a:lvl5pPr marL="0" indent="0">
              <a:buClrTx/>
              <a:buSzTx/>
              <a:buFontTx/>
              <a:buNone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itle Text"/>
          <p:cNvSpPr txBox="1">
            <a:spLocks noGrp="1"/>
          </p:cNvSpPr>
          <p:nvPr>
            <p:ph type="title"/>
          </p:nvPr>
        </p:nvSpPr>
        <p:spPr>
          <a:xfrm>
            <a:off x="628650" y="273843"/>
            <a:ext cx="7886700" cy="994174"/>
          </a:xfrm>
          <a:prstGeom prst="rect">
            <a:avLst/>
          </a:prstGeom>
        </p:spPr>
        <p:txBody>
          <a:bodyPr lIns="34289" tIns="34289" rIns="34289" bIns="34289"/>
          <a:lstStyle>
            <a:lvl1pPr defTabSz="685800">
              <a:lnSpc>
                <a:spcPct val="90000"/>
              </a:lnSpc>
              <a:buClrTx/>
              <a:buSzTx/>
              <a:buFontTx/>
              <a:buNone/>
              <a:defRPr sz="3200">
                <a:solidFill>
                  <a:srgbClr val="000000"/>
                </a:solidFill>
                <a:latin typeface="Aptos Display"/>
                <a:ea typeface="Aptos Display"/>
                <a:cs typeface="Aptos Display"/>
                <a:sym typeface="Aptos Display"/>
              </a:defRPr>
            </a:lvl1pPr>
          </a:lstStyle>
          <a:p>
            <a:r>
              <a:t>Title Text</a:t>
            </a:r>
          </a:p>
        </p:txBody>
      </p:sp>
      <p:sp>
        <p:nvSpPr>
          <p:cNvPr id="156" name="Body Level One…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5"/>
          </a:xfrm>
          <a:prstGeom prst="rect">
            <a:avLst/>
          </a:prstGeom>
        </p:spPr>
        <p:txBody>
          <a:bodyPr lIns="34289" tIns="34289" rIns="34289" bIns="34289" anchor="t"/>
          <a:lstStyle>
            <a:lvl1pPr marL="163285" indent="-163285" defTabSz="685800">
              <a:lnSpc>
                <a:spcPct val="90000"/>
              </a:lnSpc>
              <a:spcBef>
                <a:spcPts val="700"/>
              </a:spcBef>
              <a:buClrTx/>
              <a:buSzPct val="100000"/>
              <a:buChar char="•"/>
              <a:defRPr sz="20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defRPr>
            </a:lvl1pPr>
            <a:lvl2pPr marL="647700" indent="-190500" defTabSz="685800">
              <a:lnSpc>
                <a:spcPct val="90000"/>
              </a:lnSpc>
              <a:spcBef>
                <a:spcPts val="700"/>
              </a:spcBef>
              <a:buClrTx/>
              <a:buSzPct val="100000"/>
              <a:buChar char="•"/>
              <a:defRPr sz="20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defRPr>
            </a:lvl2pPr>
            <a:lvl3pPr marL="1143000" indent="-228600" defTabSz="685800">
              <a:lnSpc>
                <a:spcPct val="90000"/>
              </a:lnSpc>
              <a:spcBef>
                <a:spcPts val="700"/>
              </a:spcBef>
              <a:buClrTx/>
              <a:buSzPct val="100000"/>
              <a:buChar char="•"/>
              <a:defRPr sz="20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defRPr>
            </a:lvl3pPr>
            <a:lvl4pPr marL="1625600" indent="-254000" defTabSz="685800">
              <a:lnSpc>
                <a:spcPct val="90000"/>
              </a:lnSpc>
              <a:spcBef>
                <a:spcPts val="700"/>
              </a:spcBef>
              <a:buClrTx/>
              <a:buSzPct val="100000"/>
              <a:buChar char="•"/>
              <a:defRPr sz="20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defRPr>
            </a:lvl4pPr>
            <a:lvl5pPr marL="2082800" indent="-254000" defTabSz="685800">
              <a:lnSpc>
                <a:spcPct val="90000"/>
              </a:lnSpc>
              <a:spcBef>
                <a:spcPts val="700"/>
              </a:spcBef>
              <a:buClrTx/>
              <a:buSzPct val="100000"/>
              <a:buChar char="•"/>
              <a:defRPr sz="20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06933" y="4800044"/>
            <a:ext cx="208418" cy="208281"/>
          </a:xfrm>
          <a:prstGeom prst="rect">
            <a:avLst/>
          </a:prstGeom>
        </p:spPr>
        <p:txBody>
          <a:bodyPr lIns="34289" tIns="34289" rIns="34289" bIns="34289"/>
          <a:lstStyle>
            <a:lvl1pPr algn="r" defTabSz="685800">
              <a:defRPr sz="900">
                <a:solidFill>
                  <a:srgbClr val="757575"/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27107" y="218440"/>
            <a:ext cx="8505192" cy="198851"/>
          </a:xfrm>
          <a:prstGeom prst="rect">
            <a:avLst/>
          </a:prstGeom>
        </p:spPr>
        <p:txBody>
          <a:bodyPr lIns="34275" tIns="34275" rIns="34275" bIns="34275"/>
          <a:lstStyle>
            <a:lvl1pPr marL="228593" indent="76198" defTabSz="685800">
              <a:buClrTx/>
              <a:buSzTx/>
              <a:buFontTx/>
              <a:buNone/>
              <a:defRPr sz="900" b="1">
                <a:solidFill>
                  <a:srgbClr val="BFBFBF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228593" indent="685783" defTabSz="685800">
              <a:buClrTx/>
              <a:buSzTx/>
              <a:buFontTx/>
              <a:buNone/>
              <a:defRPr sz="900" b="1">
                <a:solidFill>
                  <a:srgbClr val="BFBFBF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228593" indent="1295368" defTabSz="685800">
              <a:buClrTx/>
              <a:buSzTx/>
              <a:buFontTx/>
              <a:buNone/>
              <a:defRPr sz="900" b="1">
                <a:solidFill>
                  <a:srgbClr val="BFBFBF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228593" indent="1904952" defTabSz="685800">
              <a:buClrTx/>
              <a:buSzTx/>
              <a:buFontTx/>
              <a:buNone/>
              <a:defRPr sz="900" b="1">
                <a:solidFill>
                  <a:srgbClr val="BFBFBF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228593" indent="2514537" defTabSz="685800">
              <a:buClrTx/>
              <a:buSzTx/>
              <a:buFontTx/>
              <a:buNone/>
              <a:defRPr sz="900" b="1">
                <a:solidFill>
                  <a:srgbClr val="BFBFBF"/>
                </a:solidFill>
                <a:latin typeface="Urbanist"/>
                <a:ea typeface="Urbanist"/>
                <a:cs typeface="Urbanist"/>
                <a:sym typeface="Urbanis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5" name="Google Shape;12;p2"/>
          <p:cNvSpPr txBox="1">
            <a:spLocks noGrp="1"/>
          </p:cNvSpPr>
          <p:nvPr>
            <p:ph type="body" sz="quarter" idx="21"/>
          </p:nvPr>
        </p:nvSpPr>
        <p:spPr>
          <a:xfrm>
            <a:off x="327107" y="416216"/>
            <a:ext cx="8505193" cy="198852"/>
          </a:xfrm>
          <a:prstGeom prst="rect">
            <a:avLst/>
          </a:prstGeom>
        </p:spPr>
        <p:txBody>
          <a:bodyPr lIns="34275" tIns="34275" rIns="34275" bIns="34275"/>
          <a:lstStyle/>
          <a:p>
            <a:pPr marL="228593" indent="76198" defTabSz="685800">
              <a:buClrTx/>
              <a:buSzTx/>
              <a:buFontTx/>
              <a:buNone/>
              <a:defRPr sz="1200" b="1">
                <a:solidFill>
                  <a:srgbClr val="1D2248"/>
                </a:solidFill>
                <a:latin typeface="Urbanist"/>
                <a:ea typeface="Urbanist"/>
                <a:cs typeface="Urbanist"/>
                <a:sym typeface="Urbanist"/>
              </a:defRPr>
            </a:pPr>
            <a:endParaRPr/>
          </a:p>
        </p:txBody>
      </p:sp>
      <p:sp>
        <p:nvSpPr>
          <p:cNvPr id="166" name="Google Shape;13;p2"/>
          <p:cNvSpPr/>
          <p:nvPr/>
        </p:nvSpPr>
        <p:spPr>
          <a:xfrm flipH="1">
            <a:off x="236825" y="374970"/>
            <a:ext cx="1" cy="266856"/>
          </a:xfrm>
          <a:prstGeom prst="line">
            <a:avLst/>
          </a:prstGeom>
          <a:ln w="12700">
            <a:solidFill>
              <a:schemeClr val="accent2"/>
            </a:solidFill>
          </a:ln>
        </p:spPr>
        <p:txBody>
          <a:bodyPr lIns="34289" tIns="34289" rIns="34289" bIns="34289"/>
          <a:lstStyle/>
          <a:p>
            <a:pPr defTabSz="685800">
              <a:defRPr sz="1200">
                <a:latin typeface="Aptos"/>
                <a:ea typeface="Aptos"/>
                <a:cs typeface="Aptos"/>
                <a:sym typeface="Aptos"/>
              </a:defRPr>
            </a:pPr>
            <a:endParaRPr/>
          </a:p>
        </p:txBody>
      </p:sp>
      <p:sp>
        <p:nvSpPr>
          <p:cNvPr id="16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</p:spPr>
        <p:txBody>
          <a:bodyPr lIns="34289" tIns="34289" rIns="34289" bIns="34289"/>
          <a:lstStyle>
            <a:lvl1pPr algn="r" defTabSz="685800">
              <a:defRPr sz="900">
                <a:solidFill>
                  <a:srgbClr val="757575"/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6;p1" descr="Google Shape;6;p1"/>
          <p:cNvPicPr>
            <a:picLocks noChangeAspect="1"/>
          </p:cNvPicPr>
          <p:nvPr/>
        </p:nvPicPr>
        <p:blipFill>
          <a:blip r:embed="rId2"/>
          <a:srcRect l="2643" t="75854" r="2642" b="20490"/>
          <a:stretch>
            <a:fillRect/>
          </a:stretch>
        </p:blipFill>
        <p:spPr>
          <a:xfrm>
            <a:off x="-2" y="4952836"/>
            <a:ext cx="9144002" cy="188688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Google Shape;7;p1"/>
          <p:cNvSpPr txBox="1"/>
          <p:nvPr/>
        </p:nvSpPr>
        <p:spPr>
          <a:xfrm>
            <a:off x="193170" y="4862529"/>
            <a:ext cx="3946802" cy="360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croit</a:t>
            </a:r>
            <a:r>
              <a:rPr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b="0">
                <a:latin typeface="Urbanist"/>
                <a:ea typeface="Urbanist"/>
                <a:cs typeface="Urbanist"/>
                <a:sym typeface="Urbanist"/>
              </a:rPr>
              <a:t>rethinking storage</a:t>
            </a:r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3" name="Google Shape;9;p1" descr="Google Shape;9;p1"/>
          <p:cNvPicPr>
            <a:picLocks noChangeAspect="1"/>
          </p:cNvPicPr>
          <p:nvPr/>
        </p:nvPicPr>
        <p:blipFill>
          <a:blip r:embed="rId3"/>
          <a:srcRect l="12609" t="18923" r="12608" b="18924"/>
          <a:stretch>
            <a:fillRect/>
          </a:stretch>
        </p:blipFill>
        <p:spPr>
          <a:xfrm>
            <a:off x="7716129" y="168219"/>
            <a:ext cx="1209823" cy="549236"/>
          </a:xfrm>
          <a:prstGeom prst="rect">
            <a:avLst/>
          </a:prstGeom>
          <a:ln w="12700">
            <a:miter lim="400000"/>
          </a:ln>
        </p:spPr>
      </p:pic>
      <p:pic>
        <p:nvPicPr>
          <p:cNvPr id="34" name="Google Shape;15;p3" descr="Google Shape;15;p3"/>
          <p:cNvPicPr>
            <a:picLocks noChangeAspect="1"/>
          </p:cNvPicPr>
          <p:nvPr/>
        </p:nvPicPr>
        <p:blipFill>
          <a:blip r:embed="rId4"/>
          <a:srcRect l="7874" r="8269" b="11813"/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" name="Google Shape;16;p3" descr="Google Shape;16;p3"/>
          <p:cNvPicPr>
            <a:picLocks noChangeAspect="1"/>
          </p:cNvPicPr>
          <p:nvPr/>
        </p:nvPicPr>
        <p:blipFill>
          <a:blip r:embed="rId5"/>
          <a:srcRect l="12609" t="18923" r="12608" b="18924"/>
          <a:stretch>
            <a:fillRect/>
          </a:stretch>
        </p:blipFill>
        <p:spPr>
          <a:xfrm>
            <a:off x="7716129" y="168219"/>
            <a:ext cx="1209823" cy="549236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Google Shape;18;p3"/>
          <p:cNvSpPr txBox="1"/>
          <p:nvPr/>
        </p:nvSpPr>
        <p:spPr>
          <a:xfrm>
            <a:off x="8595300" y="4892254"/>
            <a:ext cx="548701" cy="309851"/>
          </a:xfrm>
          <a:prstGeom prst="rect">
            <a:avLst/>
          </a:prstGeom>
          <a:ln w="12700">
            <a:miter lim="400000"/>
          </a:ln>
        </p:spPr>
        <p:txBody>
          <a:bodyPr lIns="91424" tIns="91424" rIns="91424" bIns="91424" anchor="ctr">
            <a:spAutoFit/>
          </a:bodyPr>
          <a:lstStyle/>
          <a:p>
            <a:pPr algn="ctr">
              <a:defRPr sz="8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pPr>
            <a:endParaRPr/>
          </a:p>
        </p:txBody>
      </p:sp>
      <p:sp>
        <p:nvSpPr>
          <p:cNvPr id="3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193" cy="198851"/>
          </a:xfrm>
          <a:prstGeom prst="rect">
            <a:avLst/>
          </a:prstGeom>
        </p:spPr>
        <p:txBody>
          <a:bodyPr lIns="45699" tIns="45699" rIns="45699" bIns="45699"/>
          <a:lstStyle>
            <a:lvl1pPr marL="228600" indent="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1pPr>
            <a:lvl2pPr marL="228600" indent="45720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2pPr>
            <a:lvl3pPr marL="228600" indent="91440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3pPr>
            <a:lvl4pPr marL="228600" indent="137160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4pPr>
            <a:lvl5pPr marL="228600" indent="182880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8" name="Google Shape;20;p3"/>
          <p:cNvSpPr txBox="1">
            <a:spLocks noGrp="1"/>
          </p:cNvSpPr>
          <p:nvPr>
            <p:ph type="body" sz="quarter" idx="21"/>
          </p:nvPr>
        </p:nvSpPr>
        <p:spPr>
          <a:xfrm>
            <a:off x="327106" y="416216"/>
            <a:ext cx="8505195" cy="198852"/>
          </a:xfrm>
          <a:prstGeom prst="rect">
            <a:avLst/>
          </a:prstGeom>
        </p:spPr>
        <p:txBody>
          <a:bodyPr lIns="45699" tIns="45699" rIns="45699" bIns="45699"/>
          <a:lstStyle/>
          <a:p>
            <a:pPr marL="228600" indent="0">
              <a:buClrTx/>
              <a:buSzTx/>
              <a:buFontTx/>
              <a:buNone/>
              <a:defRPr b="1">
                <a:latin typeface="Urbanist"/>
                <a:ea typeface="Urbanist"/>
                <a:cs typeface="Urbanist"/>
                <a:sym typeface="Urbanist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Empty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6;p1" descr="Google Shape;6;p1"/>
          <p:cNvPicPr>
            <a:picLocks noChangeAspect="1"/>
          </p:cNvPicPr>
          <p:nvPr/>
        </p:nvPicPr>
        <p:blipFill>
          <a:blip r:embed="rId2"/>
          <a:srcRect l="2643" t="75854" r="2642" b="20490"/>
          <a:stretch>
            <a:fillRect/>
          </a:stretch>
        </p:blipFill>
        <p:spPr>
          <a:xfrm>
            <a:off x="-2" y="4952836"/>
            <a:ext cx="9144002" cy="188688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Google Shape;7;p1"/>
          <p:cNvSpPr txBox="1"/>
          <p:nvPr/>
        </p:nvSpPr>
        <p:spPr>
          <a:xfrm>
            <a:off x="193170" y="4862529"/>
            <a:ext cx="3946802" cy="360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croit</a:t>
            </a:r>
            <a:r>
              <a:rPr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b="0">
                <a:latin typeface="Urbanist"/>
                <a:ea typeface="Urbanist"/>
                <a:cs typeface="Urbanist"/>
                <a:sym typeface="Urbanist"/>
              </a:rPr>
              <a:t>rethinking storage</a:t>
            </a:r>
          </a:p>
        </p:txBody>
      </p:sp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8" name="Google Shape;9;p1" descr="Google Shape;9;p1"/>
          <p:cNvPicPr>
            <a:picLocks noChangeAspect="1"/>
          </p:cNvPicPr>
          <p:nvPr/>
        </p:nvPicPr>
        <p:blipFill>
          <a:blip r:embed="rId3"/>
          <a:srcRect l="12609" t="18923" r="12608" b="18924"/>
          <a:stretch>
            <a:fillRect/>
          </a:stretch>
        </p:blipFill>
        <p:spPr>
          <a:xfrm>
            <a:off x="7716129" y="168219"/>
            <a:ext cx="1209823" cy="54923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" name="Google Shape;22;p4" descr="Google Shape;22;p4"/>
          <p:cNvPicPr>
            <a:picLocks noChangeAspect="1"/>
          </p:cNvPicPr>
          <p:nvPr/>
        </p:nvPicPr>
        <p:blipFill>
          <a:blip r:embed="rId4"/>
          <a:srcRect l="2445" r="2840"/>
          <a:stretch>
            <a:fillRect/>
          </a:stretch>
        </p:blipFill>
        <p:spPr>
          <a:xfrm>
            <a:off x="-2" y="0"/>
            <a:ext cx="9144002" cy="5163967"/>
          </a:xfrm>
          <a:prstGeom prst="rect">
            <a:avLst/>
          </a:prstGeom>
          <a:ln w="12700">
            <a:miter lim="400000"/>
          </a:ln>
        </p:spPr>
      </p:pic>
      <p:pic>
        <p:nvPicPr>
          <p:cNvPr id="50" name="Google Shape;23;p4" descr="Google Shape;23;p4"/>
          <p:cNvPicPr>
            <a:picLocks noChangeAspect="1"/>
          </p:cNvPicPr>
          <p:nvPr/>
        </p:nvPicPr>
        <p:blipFill>
          <a:blip r:embed="rId5"/>
          <a:srcRect l="12609" t="18923" r="12608" b="18924"/>
          <a:stretch>
            <a:fillRect/>
          </a:stretch>
        </p:blipFill>
        <p:spPr>
          <a:xfrm>
            <a:off x="7716129" y="168219"/>
            <a:ext cx="1209823" cy="549236"/>
          </a:xfrm>
          <a:prstGeom prst="rect">
            <a:avLst/>
          </a:prstGeom>
          <a:ln w="12700">
            <a:miter lim="400000"/>
          </a:ln>
        </p:spPr>
      </p:pic>
      <p:sp>
        <p:nvSpPr>
          <p:cNvPr id="51" name="Google Shape;24;p4"/>
          <p:cNvSpPr/>
          <p:nvPr/>
        </p:nvSpPr>
        <p:spPr>
          <a:xfrm flipH="1">
            <a:off x="236825" y="374970"/>
            <a:ext cx="1" cy="266856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52" name="Google Shape;25;p4"/>
          <p:cNvSpPr txBox="1"/>
          <p:nvPr/>
        </p:nvSpPr>
        <p:spPr>
          <a:xfrm>
            <a:off x="8595300" y="4892254"/>
            <a:ext cx="548701" cy="309851"/>
          </a:xfrm>
          <a:prstGeom prst="rect">
            <a:avLst/>
          </a:prstGeom>
          <a:ln w="12700">
            <a:miter lim="400000"/>
          </a:ln>
        </p:spPr>
        <p:txBody>
          <a:bodyPr lIns="91424" tIns="91424" rIns="91424" bIns="91424" anchor="ctr">
            <a:spAutoFit/>
          </a:bodyPr>
          <a:lstStyle/>
          <a:p>
            <a:pPr algn="ctr">
              <a:defRPr sz="8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pPr>
            <a:endParaRPr/>
          </a:p>
        </p:txBody>
      </p:sp>
      <p:sp>
        <p:nvSpPr>
          <p:cNvPr id="5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193" cy="198851"/>
          </a:xfrm>
          <a:prstGeom prst="rect">
            <a:avLst/>
          </a:prstGeom>
        </p:spPr>
        <p:txBody>
          <a:bodyPr lIns="45699" tIns="45699" rIns="45699" bIns="45699"/>
          <a:lstStyle>
            <a:lvl1pPr marL="228600" indent="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1pPr>
            <a:lvl2pPr marL="228600" indent="45720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2pPr>
            <a:lvl3pPr marL="228600" indent="91440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3pPr>
            <a:lvl4pPr marL="228600" indent="137160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4pPr>
            <a:lvl5pPr marL="228600" indent="182880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4" name="Google Shape;27;p4"/>
          <p:cNvSpPr txBox="1">
            <a:spLocks noGrp="1"/>
          </p:cNvSpPr>
          <p:nvPr>
            <p:ph type="body" sz="quarter" idx="21"/>
          </p:nvPr>
        </p:nvSpPr>
        <p:spPr>
          <a:xfrm>
            <a:off x="327106" y="416216"/>
            <a:ext cx="8505195" cy="198852"/>
          </a:xfrm>
          <a:prstGeom prst="rect">
            <a:avLst/>
          </a:prstGeom>
        </p:spPr>
        <p:txBody>
          <a:bodyPr lIns="45699" tIns="45699" rIns="45699" bIns="45699"/>
          <a:lstStyle/>
          <a:p>
            <a:pPr marL="228600" indent="0">
              <a:buClrTx/>
              <a:buSzTx/>
              <a:buFontTx/>
              <a:buNone/>
              <a:defRPr b="1">
                <a:latin typeface="Urbanist"/>
                <a:ea typeface="Urbanist"/>
                <a:cs typeface="Urbanist"/>
                <a:sym typeface="Urbanist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Empty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;p1" descr="Google Shape;6;p1"/>
          <p:cNvPicPr>
            <a:picLocks noChangeAspect="1"/>
          </p:cNvPicPr>
          <p:nvPr/>
        </p:nvPicPr>
        <p:blipFill>
          <a:blip r:embed="rId2"/>
          <a:srcRect l="2643" t="75854" r="2642" b="20490"/>
          <a:stretch>
            <a:fillRect/>
          </a:stretch>
        </p:blipFill>
        <p:spPr>
          <a:xfrm>
            <a:off x="-2" y="4952836"/>
            <a:ext cx="9144002" cy="188688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Google Shape;7;p1"/>
          <p:cNvSpPr txBox="1"/>
          <p:nvPr/>
        </p:nvSpPr>
        <p:spPr>
          <a:xfrm>
            <a:off x="193170" y="4862529"/>
            <a:ext cx="3946802" cy="360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croit</a:t>
            </a:r>
            <a:r>
              <a:rPr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b="0">
                <a:latin typeface="Urbanist"/>
                <a:ea typeface="Urbanist"/>
                <a:cs typeface="Urbanist"/>
                <a:sym typeface="Urbanist"/>
              </a:rPr>
              <a:t>rethinking storage</a:t>
            </a:r>
          </a:p>
        </p:txBody>
      </p:sp>
      <p:sp>
        <p:nvSpPr>
          <p:cNvPr id="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4" name="Google Shape;9;p1" descr="Google Shape;9;p1"/>
          <p:cNvPicPr>
            <a:picLocks noChangeAspect="1"/>
          </p:cNvPicPr>
          <p:nvPr/>
        </p:nvPicPr>
        <p:blipFill>
          <a:blip r:embed="rId3"/>
          <a:srcRect l="12609" t="18923" r="12608" b="18924"/>
          <a:stretch>
            <a:fillRect/>
          </a:stretch>
        </p:blipFill>
        <p:spPr>
          <a:xfrm>
            <a:off x="7716129" y="168219"/>
            <a:ext cx="1209823" cy="549236"/>
          </a:xfrm>
          <a:prstGeom prst="rect">
            <a:avLst/>
          </a:prstGeom>
          <a:ln w="12700">
            <a:miter lim="400000"/>
          </a:ln>
        </p:spPr>
      </p:pic>
      <p:pic>
        <p:nvPicPr>
          <p:cNvPr id="65" name="Google Shape;29;p5" descr="Google Shape;29;p5"/>
          <p:cNvPicPr>
            <a:picLocks noChangeAspect="1"/>
          </p:cNvPicPr>
          <p:nvPr/>
        </p:nvPicPr>
        <p:blipFill>
          <a:blip r:embed="rId4"/>
          <a:srcRect l="13364" r="13362" b="22945"/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Google Shape;30;p5" descr="Google Shape;30;p5"/>
          <p:cNvPicPr>
            <a:picLocks noChangeAspect="1"/>
          </p:cNvPicPr>
          <p:nvPr/>
        </p:nvPicPr>
        <p:blipFill>
          <a:blip r:embed="rId5"/>
          <a:srcRect l="12609" t="18923" r="12608" b="18924"/>
          <a:stretch>
            <a:fillRect/>
          </a:stretch>
        </p:blipFill>
        <p:spPr>
          <a:xfrm>
            <a:off x="7716129" y="168219"/>
            <a:ext cx="1209823" cy="549236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Google Shape;31;p5"/>
          <p:cNvSpPr/>
          <p:nvPr/>
        </p:nvSpPr>
        <p:spPr>
          <a:xfrm flipH="1">
            <a:off x="236825" y="374970"/>
            <a:ext cx="1" cy="266856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68" name="Google Shape;32;p5"/>
          <p:cNvSpPr txBox="1"/>
          <p:nvPr/>
        </p:nvSpPr>
        <p:spPr>
          <a:xfrm>
            <a:off x="8595300" y="4892254"/>
            <a:ext cx="548701" cy="309851"/>
          </a:xfrm>
          <a:prstGeom prst="rect">
            <a:avLst/>
          </a:prstGeom>
          <a:ln w="12700">
            <a:miter lim="400000"/>
          </a:ln>
        </p:spPr>
        <p:txBody>
          <a:bodyPr lIns="91424" tIns="91424" rIns="91424" bIns="91424" anchor="ctr">
            <a:spAutoFit/>
          </a:bodyPr>
          <a:lstStyle/>
          <a:p>
            <a:pPr algn="ctr">
              <a:defRPr sz="8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pPr>
            <a:endParaRPr/>
          </a:p>
        </p:txBody>
      </p:sp>
      <p:sp>
        <p:nvSpPr>
          <p:cNvPr id="6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193" cy="198851"/>
          </a:xfrm>
          <a:prstGeom prst="rect">
            <a:avLst/>
          </a:prstGeom>
        </p:spPr>
        <p:txBody>
          <a:bodyPr lIns="45699" tIns="45699" rIns="45699" bIns="45699"/>
          <a:lstStyle>
            <a:lvl1pPr marL="228600" indent="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1pPr>
            <a:lvl2pPr marL="228600" indent="45720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2pPr>
            <a:lvl3pPr marL="228600" indent="91440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3pPr>
            <a:lvl4pPr marL="228600" indent="137160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4pPr>
            <a:lvl5pPr marL="228600" indent="182880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0" name="Google Shape;34;p5"/>
          <p:cNvSpPr txBox="1">
            <a:spLocks noGrp="1"/>
          </p:cNvSpPr>
          <p:nvPr>
            <p:ph type="body" sz="quarter" idx="21"/>
          </p:nvPr>
        </p:nvSpPr>
        <p:spPr>
          <a:xfrm>
            <a:off x="327106" y="416216"/>
            <a:ext cx="8505195" cy="198852"/>
          </a:xfrm>
          <a:prstGeom prst="rect">
            <a:avLst/>
          </a:prstGeom>
        </p:spPr>
        <p:txBody>
          <a:bodyPr lIns="45699" tIns="45699" rIns="45699" bIns="45699"/>
          <a:lstStyle/>
          <a:p>
            <a:pPr marL="228600" indent="0">
              <a:buClrTx/>
              <a:buSzTx/>
              <a:buFontTx/>
              <a:buNone/>
              <a:defRPr b="1">
                <a:latin typeface="Urbanist"/>
                <a:ea typeface="Urbanist"/>
                <a:cs typeface="Urbanist"/>
                <a:sym typeface="Urbanist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Empty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6;p1" descr="Google Shape;6;p1"/>
          <p:cNvPicPr>
            <a:picLocks noChangeAspect="1"/>
          </p:cNvPicPr>
          <p:nvPr/>
        </p:nvPicPr>
        <p:blipFill>
          <a:blip r:embed="rId2"/>
          <a:srcRect l="2643" t="75854" r="2642" b="20490"/>
          <a:stretch>
            <a:fillRect/>
          </a:stretch>
        </p:blipFill>
        <p:spPr>
          <a:xfrm>
            <a:off x="-2" y="4952836"/>
            <a:ext cx="9144002" cy="188688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Google Shape;7;p1"/>
          <p:cNvSpPr txBox="1"/>
          <p:nvPr/>
        </p:nvSpPr>
        <p:spPr>
          <a:xfrm>
            <a:off x="193170" y="4862529"/>
            <a:ext cx="3946802" cy="360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croit</a:t>
            </a:r>
            <a:r>
              <a:rPr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b="0">
                <a:latin typeface="Urbanist"/>
                <a:ea typeface="Urbanist"/>
                <a:cs typeface="Urbanist"/>
                <a:sym typeface="Urbanist"/>
              </a:rPr>
              <a:t>rethinking storage</a:t>
            </a:r>
          </a:p>
        </p:txBody>
      </p:sp>
      <p:sp>
        <p:nvSpPr>
          <p:cNvPr id="7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80" name="Google Shape;9;p1" descr="Google Shape;9;p1"/>
          <p:cNvPicPr>
            <a:picLocks noChangeAspect="1"/>
          </p:cNvPicPr>
          <p:nvPr/>
        </p:nvPicPr>
        <p:blipFill>
          <a:blip r:embed="rId3"/>
          <a:srcRect l="12609" t="18923" r="12608" b="18924"/>
          <a:stretch>
            <a:fillRect/>
          </a:stretch>
        </p:blipFill>
        <p:spPr>
          <a:xfrm>
            <a:off x="7716129" y="168219"/>
            <a:ext cx="1209823" cy="549236"/>
          </a:xfrm>
          <a:prstGeom prst="rect">
            <a:avLst/>
          </a:prstGeom>
          <a:ln w="12700">
            <a:miter lim="400000"/>
          </a:ln>
        </p:spPr>
      </p:pic>
      <p:pic>
        <p:nvPicPr>
          <p:cNvPr id="81" name="Google Shape;36;p6" descr="Google Shape;36;p6"/>
          <p:cNvPicPr>
            <a:picLocks noChangeAspect="1"/>
          </p:cNvPicPr>
          <p:nvPr/>
        </p:nvPicPr>
        <p:blipFill>
          <a:blip r:embed="rId4"/>
          <a:srcRect r="4908"/>
          <a:stretch>
            <a:fillRect/>
          </a:stretch>
        </p:blipFill>
        <p:spPr>
          <a:xfrm>
            <a:off x="-1" y="0"/>
            <a:ext cx="9144002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2" name="Google Shape;37;p6" descr="Google Shape;37;p6"/>
          <p:cNvPicPr>
            <a:picLocks noChangeAspect="1"/>
          </p:cNvPicPr>
          <p:nvPr/>
        </p:nvPicPr>
        <p:blipFill>
          <a:blip r:embed="rId5"/>
          <a:srcRect l="12609" t="18923" r="12608" b="18924"/>
          <a:stretch>
            <a:fillRect/>
          </a:stretch>
        </p:blipFill>
        <p:spPr>
          <a:xfrm>
            <a:off x="7716129" y="168219"/>
            <a:ext cx="1209823" cy="549236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Google Shape;38;p6"/>
          <p:cNvSpPr/>
          <p:nvPr/>
        </p:nvSpPr>
        <p:spPr>
          <a:xfrm flipH="1">
            <a:off x="236825" y="374970"/>
            <a:ext cx="1" cy="266856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84" name="Google Shape;39;p6"/>
          <p:cNvSpPr txBox="1"/>
          <p:nvPr/>
        </p:nvSpPr>
        <p:spPr>
          <a:xfrm>
            <a:off x="8595300" y="4892254"/>
            <a:ext cx="548701" cy="309851"/>
          </a:xfrm>
          <a:prstGeom prst="rect">
            <a:avLst/>
          </a:prstGeom>
          <a:ln w="12700">
            <a:miter lim="400000"/>
          </a:ln>
        </p:spPr>
        <p:txBody>
          <a:bodyPr lIns="91424" tIns="91424" rIns="91424" bIns="91424" anchor="ctr">
            <a:spAutoFit/>
          </a:bodyPr>
          <a:lstStyle/>
          <a:p>
            <a:pPr algn="ctr">
              <a:defRPr sz="8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pP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193" cy="198851"/>
          </a:xfrm>
          <a:prstGeom prst="rect">
            <a:avLst/>
          </a:prstGeom>
        </p:spPr>
        <p:txBody>
          <a:bodyPr lIns="45699" tIns="45699" rIns="45699" bIns="45699"/>
          <a:lstStyle>
            <a:lvl1pPr marL="228600" indent="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1pPr>
            <a:lvl2pPr marL="228600" indent="45720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2pPr>
            <a:lvl3pPr marL="228600" indent="91440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3pPr>
            <a:lvl4pPr marL="228600" indent="137160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4pPr>
            <a:lvl5pPr marL="228600" indent="182880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Google Shape;41;p6"/>
          <p:cNvSpPr txBox="1">
            <a:spLocks noGrp="1"/>
          </p:cNvSpPr>
          <p:nvPr>
            <p:ph type="body" sz="quarter" idx="21"/>
          </p:nvPr>
        </p:nvSpPr>
        <p:spPr>
          <a:xfrm>
            <a:off x="327106" y="416216"/>
            <a:ext cx="8505195" cy="198852"/>
          </a:xfrm>
          <a:prstGeom prst="rect">
            <a:avLst/>
          </a:prstGeom>
        </p:spPr>
        <p:txBody>
          <a:bodyPr lIns="45699" tIns="45699" rIns="45699" bIns="45699"/>
          <a:lstStyle/>
          <a:p>
            <a:pPr marL="228600" indent="0">
              <a:buClrTx/>
              <a:buSzTx/>
              <a:buFontTx/>
              <a:buNone/>
              <a:defRPr b="1">
                <a:latin typeface="Urbanist"/>
                <a:ea typeface="Urbanist"/>
                <a:cs typeface="Urbanist"/>
                <a:sym typeface="Urbanist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Empty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6;p1" descr="Google Shape;6;p1"/>
          <p:cNvPicPr>
            <a:picLocks noChangeAspect="1"/>
          </p:cNvPicPr>
          <p:nvPr/>
        </p:nvPicPr>
        <p:blipFill>
          <a:blip r:embed="rId2"/>
          <a:srcRect l="2643" t="75854" r="2642" b="20490"/>
          <a:stretch>
            <a:fillRect/>
          </a:stretch>
        </p:blipFill>
        <p:spPr>
          <a:xfrm>
            <a:off x="-2" y="4952836"/>
            <a:ext cx="9144002" cy="188688"/>
          </a:xfrm>
          <a:prstGeom prst="rect">
            <a:avLst/>
          </a:prstGeom>
          <a:ln w="12700">
            <a:miter lim="400000"/>
          </a:ln>
        </p:spPr>
      </p:pic>
      <p:sp>
        <p:nvSpPr>
          <p:cNvPr id="94" name="Google Shape;7;p1"/>
          <p:cNvSpPr txBox="1"/>
          <p:nvPr/>
        </p:nvSpPr>
        <p:spPr>
          <a:xfrm>
            <a:off x="193170" y="4862529"/>
            <a:ext cx="3946802" cy="360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croit</a:t>
            </a:r>
            <a:r>
              <a:rPr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b="0">
                <a:latin typeface="Urbanist"/>
                <a:ea typeface="Urbanist"/>
                <a:cs typeface="Urbanist"/>
                <a:sym typeface="Urbanist"/>
              </a:rPr>
              <a:t>rethinking storage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96" name="Google Shape;9;p1" descr="Google Shape;9;p1"/>
          <p:cNvPicPr>
            <a:picLocks noChangeAspect="1"/>
          </p:cNvPicPr>
          <p:nvPr/>
        </p:nvPicPr>
        <p:blipFill>
          <a:blip r:embed="rId3"/>
          <a:srcRect l="12609" t="18923" r="12608" b="18924"/>
          <a:stretch>
            <a:fillRect/>
          </a:stretch>
        </p:blipFill>
        <p:spPr>
          <a:xfrm>
            <a:off x="7716129" y="168219"/>
            <a:ext cx="1209823" cy="549236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Google Shape;43;p7" descr="Google Shape;43;p7"/>
          <p:cNvPicPr>
            <a:picLocks noChangeAspect="1"/>
          </p:cNvPicPr>
          <p:nvPr/>
        </p:nvPicPr>
        <p:blipFill>
          <a:blip r:embed="rId4"/>
          <a:srcRect t="13755" r="18033" b="42"/>
          <a:stretch>
            <a:fillRect/>
          </a:stretch>
        </p:blipFill>
        <p:spPr>
          <a:xfrm>
            <a:off x="-1" y="0"/>
            <a:ext cx="9144001" cy="5143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Google Shape;44;p7" descr="Google Shape;44;p7"/>
          <p:cNvPicPr>
            <a:picLocks noChangeAspect="1"/>
          </p:cNvPicPr>
          <p:nvPr/>
        </p:nvPicPr>
        <p:blipFill>
          <a:blip r:embed="rId5"/>
          <a:srcRect l="12609" t="18923" r="12608" b="18924"/>
          <a:stretch>
            <a:fillRect/>
          </a:stretch>
        </p:blipFill>
        <p:spPr>
          <a:xfrm>
            <a:off x="7716129" y="168219"/>
            <a:ext cx="1209823" cy="549236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Google Shape;45;p7"/>
          <p:cNvSpPr/>
          <p:nvPr/>
        </p:nvSpPr>
        <p:spPr>
          <a:xfrm flipH="1">
            <a:off x="236825" y="374970"/>
            <a:ext cx="1" cy="266856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100" name="Google Shape;46;p7"/>
          <p:cNvSpPr txBox="1"/>
          <p:nvPr/>
        </p:nvSpPr>
        <p:spPr>
          <a:xfrm>
            <a:off x="8595300" y="4892254"/>
            <a:ext cx="548701" cy="309851"/>
          </a:xfrm>
          <a:prstGeom prst="rect">
            <a:avLst/>
          </a:prstGeom>
          <a:ln w="12700">
            <a:miter lim="400000"/>
          </a:ln>
        </p:spPr>
        <p:txBody>
          <a:bodyPr lIns="91424" tIns="91424" rIns="91424" bIns="91424" anchor="ctr">
            <a:spAutoFit/>
          </a:bodyPr>
          <a:lstStyle/>
          <a:p>
            <a:pPr algn="ctr">
              <a:defRPr sz="8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pPr>
            <a:endParaRPr/>
          </a:p>
        </p:txBody>
      </p:sp>
      <p:sp>
        <p:nvSpPr>
          <p:cNvPr id="10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193" cy="198851"/>
          </a:xfrm>
          <a:prstGeom prst="rect">
            <a:avLst/>
          </a:prstGeom>
        </p:spPr>
        <p:txBody>
          <a:bodyPr lIns="45699" tIns="45699" rIns="45699" bIns="45699"/>
          <a:lstStyle>
            <a:lvl1pPr marL="228600" indent="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1pPr>
            <a:lvl2pPr marL="228600" indent="45720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2pPr>
            <a:lvl3pPr marL="228600" indent="91440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3pPr>
            <a:lvl4pPr marL="228600" indent="137160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4pPr>
            <a:lvl5pPr marL="228600" indent="1828800">
              <a:buClrTx/>
              <a:buSzTx/>
              <a:buFontTx/>
              <a:buNone/>
              <a:defRPr sz="1000" b="1">
                <a:latin typeface="Urbanist"/>
                <a:ea typeface="Urbanist"/>
                <a:cs typeface="Urbanist"/>
                <a:sym typeface="Urbanis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2" name="Google Shape;48;p7"/>
          <p:cNvSpPr txBox="1">
            <a:spLocks noGrp="1"/>
          </p:cNvSpPr>
          <p:nvPr>
            <p:ph type="body" sz="quarter" idx="21"/>
          </p:nvPr>
        </p:nvSpPr>
        <p:spPr>
          <a:xfrm>
            <a:off x="327106" y="416216"/>
            <a:ext cx="8505195" cy="198852"/>
          </a:xfrm>
          <a:prstGeom prst="rect">
            <a:avLst/>
          </a:prstGeom>
        </p:spPr>
        <p:txBody>
          <a:bodyPr lIns="45699" tIns="45699" rIns="45699" bIns="45699"/>
          <a:lstStyle/>
          <a:p>
            <a:pPr marL="228600" indent="0">
              <a:buClrTx/>
              <a:buSzTx/>
              <a:buFontTx/>
              <a:buNone/>
              <a:defRPr b="1">
                <a:latin typeface="Urbanist"/>
                <a:ea typeface="Urbanist"/>
                <a:cs typeface="Urbanist"/>
                <a:sym typeface="Urbanist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6;p1" descr="Google Shape;6;p1"/>
          <p:cNvPicPr>
            <a:picLocks noChangeAspect="1"/>
          </p:cNvPicPr>
          <p:nvPr/>
        </p:nvPicPr>
        <p:blipFill>
          <a:blip r:embed="rId2"/>
          <a:srcRect l="2643" t="75854" r="2642" b="20490"/>
          <a:stretch>
            <a:fillRect/>
          </a:stretch>
        </p:blipFill>
        <p:spPr>
          <a:xfrm>
            <a:off x="-2" y="4952836"/>
            <a:ext cx="9144002" cy="188688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Google Shape;7;p1"/>
          <p:cNvSpPr txBox="1"/>
          <p:nvPr/>
        </p:nvSpPr>
        <p:spPr>
          <a:xfrm>
            <a:off x="193170" y="4862529"/>
            <a:ext cx="3946802" cy="360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croit</a:t>
            </a:r>
            <a:r>
              <a:rPr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b="0">
                <a:latin typeface="Urbanist"/>
                <a:ea typeface="Urbanist"/>
                <a:cs typeface="Urbanist"/>
                <a:sym typeface="Urbanist"/>
              </a:rPr>
              <a:t>rethinking storage</a:t>
            </a:r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12" name="Google Shape;9;p1" descr="Google Shape;9;p1"/>
          <p:cNvPicPr>
            <a:picLocks noChangeAspect="1"/>
          </p:cNvPicPr>
          <p:nvPr/>
        </p:nvPicPr>
        <p:blipFill>
          <a:blip r:embed="rId3"/>
          <a:srcRect l="12609" t="18923" r="12608" b="18924"/>
          <a:stretch>
            <a:fillRect/>
          </a:stretch>
        </p:blipFill>
        <p:spPr>
          <a:xfrm>
            <a:off x="7716129" y="168219"/>
            <a:ext cx="1209823" cy="5492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Google Shape;50;p8" descr="Google Shape;50;p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4" cy="5143490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Title Text"/>
          <p:cNvSpPr txBox="1">
            <a:spLocks noGrp="1"/>
          </p:cNvSpPr>
          <p:nvPr>
            <p:ph type="title"/>
          </p:nvPr>
        </p:nvSpPr>
        <p:spPr>
          <a:xfrm>
            <a:off x="108224" y="117899"/>
            <a:ext cx="8520602" cy="1608901"/>
          </a:xfrm>
          <a:prstGeom prst="rect">
            <a:avLst/>
          </a:prstGeom>
        </p:spPr>
        <p:txBody>
          <a:bodyPr anchor="b"/>
          <a:lstStyle>
            <a:lvl1pPr algn="ctr">
              <a:buClrTx/>
              <a:buSzTx/>
              <a:buFontTx/>
              <a:buNone/>
              <a:defRPr sz="4900"/>
            </a:lvl1pPr>
          </a:lstStyle>
          <a:p>
            <a:r>
              <a:t>Title Text</a:t>
            </a:r>
          </a:p>
        </p:txBody>
      </p:sp>
      <p:sp>
        <p:nvSpPr>
          <p:cNvPr id="11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08224" y="3812325"/>
            <a:ext cx="5685001" cy="1163701"/>
          </a:xfrm>
          <a:prstGeom prst="rect">
            <a:avLst/>
          </a:prstGeom>
        </p:spPr>
        <p:txBody>
          <a:bodyPr anchor="t"/>
          <a:lstStyle>
            <a:lvl1pPr marL="0" indent="0">
              <a:buClrTx/>
              <a:buSzTx/>
              <a:buFontTx/>
              <a:buNone/>
              <a:defRPr sz="2800"/>
            </a:lvl1pPr>
            <a:lvl2pPr marL="0" indent="0">
              <a:buClrTx/>
              <a:buSzTx/>
              <a:buFontTx/>
              <a:buNone/>
              <a:defRPr sz="2800"/>
            </a:lvl2pPr>
            <a:lvl3pPr marL="0" indent="0">
              <a:buClrTx/>
              <a:buSzTx/>
              <a:buFontTx/>
              <a:buNone/>
              <a:defRPr sz="2800"/>
            </a:lvl3pPr>
            <a:lvl4pPr marL="0" indent="0">
              <a:buClrTx/>
              <a:buSzTx/>
              <a:buFontTx/>
              <a:buNone/>
              <a:defRPr sz="2800"/>
            </a:lvl4pPr>
            <a:lvl5pPr marL="0" indent="0">
              <a:buClrTx/>
              <a:buSzTx/>
              <a:buFontTx/>
              <a:buNone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6;p1" descr="Google Shape;6;p1"/>
          <p:cNvPicPr>
            <a:picLocks noChangeAspect="1"/>
          </p:cNvPicPr>
          <p:nvPr/>
        </p:nvPicPr>
        <p:blipFill>
          <a:blip r:embed="rId2"/>
          <a:srcRect l="2643" t="75854" r="2642" b="20490"/>
          <a:stretch>
            <a:fillRect/>
          </a:stretch>
        </p:blipFill>
        <p:spPr>
          <a:xfrm>
            <a:off x="-2" y="4952836"/>
            <a:ext cx="9144002" cy="188688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Google Shape;7;p1"/>
          <p:cNvSpPr txBox="1"/>
          <p:nvPr/>
        </p:nvSpPr>
        <p:spPr>
          <a:xfrm>
            <a:off x="193170" y="4862529"/>
            <a:ext cx="3946802" cy="360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croit</a:t>
            </a:r>
            <a:r>
              <a:rPr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b="0">
                <a:latin typeface="Urbanist"/>
                <a:ea typeface="Urbanist"/>
                <a:cs typeface="Urbanist"/>
                <a:sym typeface="Urbanist"/>
              </a:rPr>
              <a:t>rethinking storage</a:t>
            </a:r>
          </a:p>
        </p:txBody>
      </p:sp>
      <p:sp>
        <p:nvSpPr>
          <p:cNvPr id="12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25" name="Google Shape;9;p1" descr="Google Shape;9;p1"/>
          <p:cNvPicPr>
            <a:picLocks noChangeAspect="1"/>
          </p:cNvPicPr>
          <p:nvPr/>
        </p:nvPicPr>
        <p:blipFill>
          <a:blip r:embed="rId3"/>
          <a:srcRect l="12609" t="18923" r="12608" b="18924"/>
          <a:stretch>
            <a:fillRect/>
          </a:stretch>
        </p:blipFill>
        <p:spPr>
          <a:xfrm>
            <a:off x="7716129" y="168219"/>
            <a:ext cx="1209823" cy="549236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Title Text"/>
          <p:cNvSpPr txBox="1">
            <a:spLocks noGrp="1"/>
          </p:cNvSpPr>
          <p:nvPr>
            <p:ph type="title"/>
          </p:nvPr>
        </p:nvSpPr>
        <p:spPr>
          <a:xfrm>
            <a:off x="320040" y="272837"/>
            <a:ext cx="5191201" cy="305701"/>
          </a:xfrm>
          <a:prstGeom prst="rect">
            <a:avLst/>
          </a:prstGeom>
        </p:spPr>
        <p:txBody>
          <a:bodyPr lIns="0" tIns="0" rIns="0" bIns="0" anchor="t"/>
          <a:lstStyle>
            <a:lvl1pPr>
              <a:buClrTx/>
              <a:buSzTx/>
              <a:buFontTx/>
              <a:buNone/>
              <a:defRPr>
                <a:solidFill>
                  <a:srgbClr val="287FBA"/>
                </a:solidFill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BODY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3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3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;p1" descr="Google Shape;6;p1"/>
          <p:cNvPicPr>
            <a:picLocks noChangeAspect="1"/>
          </p:cNvPicPr>
          <p:nvPr/>
        </p:nvPicPr>
        <p:blipFill>
          <a:blip r:embed="rId14"/>
          <a:srcRect l="2643" t="75854" r="2642" b="20490"/>
          <a:stretch>
            <a:fillRect/>
          </a:stretch>
        </p:blipFill>
        <p:spPr>
          <a:xfrm>
            <a:off x="-2" y="4952836"/>
            <a:ext cx="9144002" cy="188688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Google Shape;7;p1"/>
          <p:cNvSpPr txBox="1"/>
          <p:nvPr/>
        </p:nvSpPr>
        <p:spPr>
          <a:xfrm>
            <a:off x="193170" y="4862529"/>
            <a:ext cx="3946802" cy="360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croit</a:t>
            </a:r>
            <a:r>
              <a:rPr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b="0">
                <a:latin typeface="Urbanist"/>
                <a:ea typeface="Urbanist"/>
                <a:cs typeface="Urbanist"/>
                <a:sym typeface="Urbanist"/>
              </a:rPr>
              <a:t>rethinking storage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15370" y="4892254"/>
            <a:ext cx="308561" cy="309851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spAutoFit/>
          </a:bodyPr>
          <a:lstStyle>
            <a:lvl1pPr algn="ctr">
              <a:defRPr sz="8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5" name="Google Shape;9;p1" descr="Google Shape;9;p1"/>
          <p:cNvPicPr>
            <a:picLocks noChangeAspect="1"/>
          </p:cNvPicPr>
          <p:nvPr/>
        </p:nvPicPr>
        <p:blipFill>
          <a:blip r:embed="rId15"/>
          <a:srcRect l="12609" t="18923" r="12608" b="18924"/>
          <a:stretch>
            <a:fillRect/>
          </a:stretch>
        </p:blipFill>
        <p:spPr>
          <a:xfrm>
            <a:off x="7716129" y="168219"/>
            <a:ext cx="1209823" cy="54923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oogle Shape;57;p10" descr="Google Shape;57;p10"/>
          <p:cNvPicPr>
            <a:picLocks noChangeAspect="1"/>
          </p:cNvPicPr>
          <p:nvPr/>
        </p:nvPicPr>
        <p:blipFill>
          <a:blip r:embed="rId16"/>
          <a:srcRect l="2618" t="4297" r="10394" b="8715"/>
          <a:stretch>
            <a:fillRect/>
          </a:stretch>
        </p:blipFill>
        <p:spPr>
          <a:xfrm>
            <a:off x="-1" y="0"/>
            <a:ext cx="9144004" cy="5143499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itle Text"/>
          <p:cNvSpPr txBox="1">
            <a:spLocks noGrp="1"/>
          </p:cNvSpPr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8" name="Body Level One…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" name="Google Shape;60;p10"/>
          <p:cNvSpPr txBox="1"/>
          <p:nvPr/>
        </p:nvSpPr>
        <p:spPr>
          <a:xfrm>
            <a:off x="59524" y="4701599"/>
            <a:ext cx="3946802" cy="360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200" b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pPr>
            <a:r>
              <a:t>CROIT  </a:t>
            </a:r>
            <a:r>
              <a:rPr b="0"/>
              <a:t>RETHINKING STORAGE</a:t>
            </a:r>
          </a:p>
        </p:txBody>
      </p:sp>
      <p:pic>
        <p:nvPicPr>
          <p:cNvPr id="10" name="Google Shape;61;p10" descr="Google Shape;61;p1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36992" y="4709159"/>
            <a:ext cx="1115569" cy="409042"/>
          </a:xfrm>
          <a:prstGeom prst="rect">
            <a:avLst/>
          </a:prstGeom>
          <a:ln w="12700">
            <a:miter lim="4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FFFFFF"/>
        </a:buClr>
        <a:buSzPts val="1400"/>
        <a:buFont typeface="Arial"/>
        <a:buChar char="●"/>
        <a:tabLst/>
        <a:defRPr sz="1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FFFFFF"/>
        </a:buClr>
        <a:buSzPts val="1400"/>
        <a:buFont typeface="Arial"/>
        <a:buChar char="○"/>
        <a:tabLst/>
        <a:defRPr sz="1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FFFFFF"/>
        </a:buClr>
        <a:buSzPts val="1400"/>
        <a:buFont typeface="Arial"/>
        <a:buChar char="■"/>
        <a:tabLst/>
        <a:defRPr sz="1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FFFFFF"/>
        </a:buClr>
        <a:buSzPts val="1400"/>
        <a:buFont typeface="Arial"/>
        <a:buChar char="●"/>
        <a:tabLst/>
        <a:defRPr sz="1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FFFFFF"/>
        </a:buClr>
        <a:buSzPts val="1400"/>
        <a:buFont typeface="Arial"/>
        <a:buChar char="○"/>
        <a:tabLst/>
        <a:defRPr sz="1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FFFFFF"/>
        </a:buClr>
        <a:buSzPts val="1400"/>
        <a:buFont typeface="Arial"/>
        <a:buChar char="■"/>
        <a:tabLst/>
        <a:defRPr sz="1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FFFFFF"/>
        </a:buClr>
        <a:buSzPts val="1400"/>
        <a:buFont typeface="Arial"/>
        <a:buChar char="●"/>
        <a:tabLst/>
        <a:defRPr sz="1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FFFFFF"/>
        </a:buClr>
        <a:buSzPts val="1400"/>
        <a:buFont typeface="Arial"/>
        <a:buChar char="○"/>
        <a:tabLst/>
        <a:defRPr sz="1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FFFFFF"/>
        </a:buClr>
        <a:buSzPts val="1400"/>
        <a:buFont typeface="Arial"/>
        <a:buChar char="■"/>
        <a:tabLst/>
        <a:defRPr sz="1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57200" marR="0" indent="-3175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FFFFFF"/>
        </a:buClr>
        <a:buSzPts val="1400"/>
        <a:buFont typeface="Arial"/>
        <a:buChar char="●"/>
        <a:tabLst/>
        <a:defRPr sz="1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1pPr>
      <a:lvl2pPr marL="914400" marR="0" indent="-3175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FFFFFF"/>
        </a:buClr>
        <a:buSzPts val="1400"/>
        <a:buFont typeface="Arial"/>
        <a:buChar char="○"/>
        <a:tabLst/>
        <a:defRPr sz="1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2pPr>
      <a:lvl3pPr marL="1371600" marR="0" indent="-3175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FFFFFF"/>
        </a:buClr>
        <a:buSzPts val="1400"/>
        <a:buFont typeface="Arial"/>
        <a:buChar char="■"/>
        <a:tabLst/>
        <a:defRPr sz="1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3pPr>
      <a:lvl4pPr marL="1828800" marR="0" indent="-3175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FFFFFF"/>
        </a:buClr>
        <a:buSzPts val="1400"/>
        <a:buFont typeface="Arial"/>
        <a:buChar char="●"/>
        <a:tabLst/>
        <a:defRPr sz="1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4pPr>
      <a:lvl5pPr marL="2286000" marR="0" indent="-3175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FFFFFF"/>
        </a:buClr>
        <a:buSzPts val="1400"/>
        <a:buFont typeface="Arial"/>
        <a:buChar char="○"/>
        <a:tabLst/>
        <a:defRPr sz="1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5pPr>
      <a:lvl6pPr marL="2743200" marR="0" indent="-3175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FFFFFF"/>
        </a:buClr>
        <a:buSzPts val="1400"/>
        <a:buFont typeface="Arial"/>
        <a:buChar char="■"/>
        <a:tabLst/>
        <a:defRPr sz="1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6pPr>
      <a:lvl7pPr marL="3200400" marR="0" indent="-3175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FFFFFF"/>
        </a:buClr>
        <a:buSzPts val="1400"/>
        <a:buFont typeface="Arial"/>
        <a:buChar char="●"/>
        <a:tabLst/>
        <a:defRPr sz="1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7pPr>
      <a:lvl8pPr marL="3657600" marR="0" indent="-3175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FFFFFF"/>
        </a:buClr>
        <a:buSzPts val="1400"/>
        <a:buFont typeface="Arial"/>
        <a:buChar char="○"/>
        <a:tabLst/>
        <a:defRPr sz="1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8pPr>
      <a:lvl9pPr marL="4114800" marR="0" indent="-3175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FFFFFF"/>
        </a:buClr>
        <a:buSzPts val="1400"/>
        <a:buFont typeface="Arial"/>
        <a:buChar char="■"/>
        <a:tabLst/>
        <a:defRPr sz="1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mailto:darren.soothill@croit.io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17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1D1D1B">
                <a:alpha val="0"/>
              </a:srgbClr>
            </a:gs>
            <a:gs pos="68000">
              <a:srgbClr val="1D1D1B"/>
            </a:gs>
            <a:gs pos="100000">
              <a:srgbClr val="1D1D1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8;p1"/>
          <p:cNvSpPr txBox="1">
            <a:spLocks noGrp="1"/>
          </p:cNvSpPr>
          <p:nvPr>
            <p:ph type="sldNum" sz="quarter" idx="2"/>
          </p:nvPr>
        </p:nvSpPr>
        <p:spPr>
          <a:xfrm>
            <a:off x="8743622" y="4892254"/>
            <a:ext cx="252056" cy="3098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  <p:grpSp>
        <p:nvGrpSpPr>
          <p:cNvPr id="179" name="Google Shape;70;p12"/>
          <p:cNvGrpSpPr/>
          <p:nvPr/>
        </p:nvGrpSpPr>
        <p:grpSpPr>
          <a:xfrm>
            <a:off x="-3" y="2"/>
            <a:ext cx="9144002" cy="5143501"/>
            <a:chOff x="-1" y="1"/>
            <a:chExt cx="9144000" cy="5143500"/>
          </a:xfrm>
        </p:grpSpPr>
        <p:sp>
          <p:nvSpPr>
            <p:cNvPr id="177" name="Rectangle"/>
            <p:cNvSpPr/>
            <p:nvPr/>
          </p:nvSpPr>
          <p:spPr>
            <a:xfrm>
              <a:off x="-2" y="1"/>
              <a:ext cx="9144002" cy="5143501"/>
            </a:xfrm>
            <a:prstGeom prst="rect">
              <a:avLst/>
            </a:prstGeom>
            <a:gradFill flip="none" rotWithShape="1">
              <a:gsLst>
                <a:gs pos="0">
                  <a:srgbClr val="1D1D1B">
                    <a:alpha val="32941"/>
                  </a:srgbClr>
                </a:gs>
                <a:gs pos="22000">
                  <a:srgbClr val="1D1D1B">
                    <a:alpha val="32941"/>
                  </a:srgbClr>
                </a:gs>
                <a:gs pos="73000">
                  <a:srgbClr val="1D1D1B"/>
                </a:gs>
                <a:gs pos="86000">
                  <a:srgbClr val="1D1D1B"/>
                </a:gs>
                <a:gs pos="100000">
                  <a:srgbClr val="1D1D1B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pic>
          <p:nvPicPr>
            <p:cNvPr id="178" name="image21.jpeg" descr="image21.jpeg"/>
            <p:cNvPicPr>
              <a:picLocks noChangeAspect="1"/>
            </p:cNvPicPr>
            <p:nvPr/>
          </p:nvPicPr>
          <p:blipFill>
            <a:blip r:embed="rId2"/>
            <a:srcRect l="2445" r="2840"/>
            <a:stretch>
              <a:fillRect/>
            </a:stretch>
          </p:blipFill>
          <p:spPr>
            <a:xfrm>
              <a:off x="-2" y="1"/>
              <a:ext cx="9144002" cy="51435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80" name="Google Shape;71;p12"/>
          <p:cNvSpPr/>
          <p:nvPr/>
        </p:nvSpPr>
        <p:spPr>
          <a:xfrm>
            <a:off x="-8711" y="4516966"/>
            <a:ext cx="9152712" cy="624733"/>
          </a:xfrm>
          <a:prstGeom prst="rect">
            <a:avLst/>
          </a:prstGeom>
          <a:gradFill>
            <a:gsLst>
              <a:gs pos="0">
                <a:srgbClr val="F7D7CD">
                  <a:alpha val="0"/>
                </a:srgbClr>
              </a:gs>
              <a:gs pos="64999">
                <a:srgbClr val="1D1D1B">
                  <a:alpha val="51764"/>
                </a:srgbClr>
              </a:gs>
              <a:gs pos="100000">
                <a:srgbClr val="1D1D1B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1" name="Google Shape;72;p12"/>
          <p:cNvSpPr txBox="1"/>
          <p:nvPr/>
        </p:nvSpPr>
        <p:spPr>
          <a:xfrm>
            <a:off x="418517" y="1924924"/>
            <a:ext cx="7780151" cy="122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 defTabSz="457200">
              <a:defRPr sz="36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Making the right hardware choices</a:t>
            </a:r>
            <a:endParaRPr b="0" dirty="0"/>
          </a:p>
          <a:p>
            <a:pPr>
              <a:defRPr sz="24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defRPr>
            </a:pPr>
            <a:r>
              <a:rPr dirty="0"/>
              <a:t>Darren </a:t>
            </a:r>
            <a:r>
              <a:rPr dirty="0" err="1"/>
              <a:t>Soothill</a:t>
            </a:r>
            <a:r>
              <a:rPr dirty="0"/>
              <a:t> - croit</a:t>
            </a:r>
          </a:p>
          <a:p>
            <a:pPr>
              <a:defRPr sz="13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defRPr>
            </a:pPr>
            <a:r>
              <a:rPr u="sng" dirty="0">
                <a:solidFill>
                  <a:schemeClr val="bg1"/>
                </a:solidFill>
                <a:uFill>
                  <a:solidFill>
                    <a:schemeClr val="accent5"/>
                  </a:solidFill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darren.soothill@croit.io</a:t>
            </a:r>
          </a:p>
        </p:txBody>
      </p:sp>
      <p:pic>
        <p:nvPicPr>
          <p:cNvPr id="182" name="Google Shape;73;p12" descr="Google Shape;73;p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583" y="4674944"/>
            <a:ext cx="1398155" cy="3360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Google Shape;74;p12" descr="Google Shape;74;p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2874" y="4680499"/>
            <a:ext cx="1021081" cy="3249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Google Shape;75;p12" descr="Google Shape;75;p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3315" y="4617827"/>
            <a:ext cx="1200761" cy="4502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Google Shape;76;p12" descr="Google Shape;76;p12"/>
          <p:cNvPicPr>
            <a:picLocks noChangeAspect="1"/>
          </p:cNvPicPr>
          <p:nvPr/>
        </p:nvPicPr>
        <p:blipFill>
          <a:blip r:embed="rId7"/>
          <a:srcRect l="12609" t="18923" r="12608" b="18924"/>
          <a:stretch>
            <a:fillRect/>
          </a:stretch>
        </p:blipFill>
        <p:spPr>
          <a:xfrm>
            <a:off x="7716129" y="168219"/>
            <a:ext cx="1209823" cy="5492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Google Shape;77;p12" descr="Google Shape;77;p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00588" y="4673794"/>
            <a:ext cx="856719" cy="3383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Google Shape;78;p12" descr="Google Shape;78;p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68020" y="4685219"/>
            <a:ext cx="1287752" cy="315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Google Shape;79;p12" descr="Google Shape;79;p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16492" y="4698367"/>
            <a:ext cx="1311679" cy="2892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8;p1"/>
          <p:cNvSpPr txBox="1">
            <a:spLocks noGrp="1"/>
          </p:cNvSpPr>
          <p:nvPr>
            <p:ph type="sldNum" sz="quarter" idx="2"/>
          </p:nvPr>
        </p:nvSpPr>
        <p:spPr>
          <a:xfrm>
            <a:off x="8719115" y="4892254"/>
            <a:ext cx="301070" cy="3098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  <p:sp>
        <p:nvSpPr>
          <p:cNvPr id="275" name="Google Shape;122;p15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302" cy="5500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defTabSz="694944">
              <a:defRPr sz="3040"/>
            </a:lvl1pPr>
          </a:lstStyle>
          <a:p>
            <a:r>
              <a:t>Networking</a:t>
            </a:r>
          </a:p>
        </p:txBody>
      </p:sp>
      <p:sp>
        <p:nvSpPr>
          <p:cNvPr id="276" name="Google Shape;124;p15"/>
          <p:cNvSpPr txBox="1"/>
          <p:nvPr/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pPr>
              <a:lnSpc>
                <a:spcPct val="115000"/>
              </a:lnSpc>
            </a:pPr>
            <a:endParaRPr sz="1800" b="1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77" name="Content Placeholder 2"/>
          <p:cNvSpPr txBox="1"/>
          <p:nvPr/>
        </p:nvSpPr>
        <p:spPr>
          <a:xfrm>
            <a:off x="628650" y="1369218"/>
            <a:ext cx="7886700" cy="32635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normAutofit/>
          </a:bodyPr>
          <a:lstStyle/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For HDD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Minimum of 2 x 25G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Number of drives increases Network requirements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Recovery can generate a lot of traffic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endParaRPr dirty="0"/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For All NVME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Consider 2 x 100G </a:t>
            </a:r>
            <a:r>
              <a:rPr lang="en-GB" dirty="0"/>
              <a:t>as minimum</a:t>
            </a:r>
            <a:endParaRPr dirty="0"/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endParaRPr dirty="0"/>
          </a:p>
          <a:p>
            <a:pPr marL="171449" indent="-171449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 err="1"/>
              <a:t>Dont</a:t>
            </a:r>
            <a:r>
              <a:rPr dirty="0"/>
              <a:t> tend to separate front end and backend networks on physical ports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" grpId="1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8;p1"/>
          <p:cNvSpPr txBox="1">
            <a:spLocks noGrp="1"/>
          </p:cNvSpPr>
          <p:nvPr>
            <p:ph type="sldNum" sz="quarter" idx="2"/>
          </p:nvPr>
        </p:nvSpPr>
        <p:spPr>
          <a:xfrm>
            <a:off x="8715370" y="4892254"/>
            <a:ext cx="308561" cy="3098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  <p:sp>
        <p:nvSpPr>
          <p:cNvPr id="280" name="Google Shape;122;p15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302" cy="5500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defTabSz="694944">
              <a:defRPr sz="3040"/>
            </a:lvl1pPr>
          </a:lstStyle>
          <a:p>
            <a:r>
              <a:t>Drive Types</a:t>
            </a:r>
          </a:p>
        </p:txBody>
      </p:sp>
      <p:sp>
        <p:nvSpPr>
          <p:cNvPr id="281" name="Google Shape;124;p15"/>
          <p:cNvSpPr txBox="1"/>
          <p:nvPr/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pPr>
              <a:lnSpc>
                <a:spcPct val="115000"/>
              </a:lnSpc>
            </a:pPr>
            <a:endParaRPr sz="1800" b="1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82" name="Content Placeholder 2"/>
          <p:cNvSpPr txBox="1"/>
          <p:nvPr/>
        </p:nvSpPr>
        <p:spPr>
          <a:xfrm>
            <a:off x="628650" y="1369218"/>
            <a:ext cx="7886700" cy="32635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normAutofit/>
          </a:bodyPr>
          <a:lstStyle/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SATA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M.2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SAS/SATA SSD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SAS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NVME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" grpId="1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8;p1"/>
          <p:cNvSpPr txBox="1">
            <a:spLocks noGrp="1"/>
          </p:cNvSpPr>
          <p:nvPr>
            <p:ph type="sldNum" sz="quarter" idx="2"/>
          </p:nvPr>
        </p:nvSpPr>
        <p:spPr>
          <a:xfrm>
            <a:off x="8715370" y="4892254"/>
            <a:ext cx="308561" cy="3098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  <p:sp>
        <p:nvSpPr>
          <p:cNvPr id="285" name="Google Shape;122;p15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302" cy="5500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defTabSz="694944">
              <a:defRPr sz="3040"/>
            </a:lvl1pPr>
          </a:lstStyle>
          <a:p>
            <a:r>
              <a:t>Hard Disks</a:t>
            </a:r>
          </a:p>
        </p:txBody>
      </p:sp>
      <p:sp>
        <p:nvSpPr>
          <p:cNvPr id="286" name="Google Shape;124;p15"/>
          <p:cNvSpPr txBox="1"/>
          <p:nvPr/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pPr>
              <a:lnSpc>
                <a:spcPct val="115000"/>
              </a:lnSpc>
            </a:pPr>
            <a:endParaRPr sz="1800" b="1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87" name="Content Placeholder 2"/>
          <p:cNvSpPr txBox="1"/>
          <p:nvPr/>
        </p:nvSpPr>
        <p:spPr>
          <a:xfrm>
            <a:off x="628650" y="1305371"/>
            <a:ext cx="7886700" cy="32635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normAutofit/>
          </a:bodyPr>
          <a:lstStyle/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Do not use SMR drives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Consider your workload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Some drives use flash to accelerate writes 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Can sustain 1000 4K IOPS for writes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If you have a small cluster but need better performance consider Dual Actuator drives like Mach 2. Twice performance for same number of drive slots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When looking to replace hardware consider number of drives not just capacity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" grpId="1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8;p1"/>
          <p:cNvSpPr txBox="1">
            <a:spLocks noGrp="1"/>
          </p:cNvSpPr>
          <p:nvPr>
            <p:ph type="sldNum" sz="quarter" idx="2"/>
          </p:nvPr>
        </p:nvSpPr>
        <p:spPr>
          <a:xfrm>
            <a:off x="8715370" y="4892254"/>
            <a:ext cx="308561" cy="3098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  <p:sp>
        <p:nvSpPr>
          <p:cNvPr id="290" name="Google Shape;122;p15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302" cy="5500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defTabSz="694944">
              <a:defRPr sz="3040"/>
            </a:lvl1pPr>
          </a:lstStyle>
          <a:p>
            <a:r>
              <a:t>M.2 Drives</a:t>
            </a:r>
          </a:p>
        </p:txBody>
      </p:sp>
      <p:sp>
        <p:nvSpPr>
          <p:cNvPr id="291" name="Google Shape;124;p15"/>
          <p:cNvSpPr txBox="1"/>
          <p:nvPr/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pPr>
              <a:lnSpc>
                <a:spcPct val="115000"/>
              </a:lnSpc>
            </a:pPr>
            <a:endParaRPr sz="1800" b="1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92" name="Content Placeholder 2"/>
          <p:cNvSpPr txBox="1"/>
          <p:nvPr/>
        </p:nvSpPr>
        <p:spPr>
          <a:xfrm>
            <a:off x="628650" y="1305371"/>
            <a:ext cx="7886700" cy="32635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normAutofit/>
          </a:bodyPr>
          <a:lstStyle/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OK for OS disk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Don’t use for Mon’s if at all possible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If using for Mon’s need to be at least 1TB with PLP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Thermal Overload can lead to performance and durability degradation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Only NVME drives we see wear out</a:t>
            </a:r>
          </a:p>
          <a:p>
            <a:pPr marL="1074419" lvl="2" indent="-160019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Numerous cases of people using 240/480GB drives</a:t>
            </a:r>
          </a:p>
          <a:p>
            <a:pPr marL="1074419" lvl="2" indent="-160019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Wearing out in 14-15 months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" grpId="1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8;p1"/>
          <p:cNvSpPr txBox="1">
            <a:spLocks noGrp="1"/>
          </p:cNvSpPr>
          <p:nvPr>
            <p:ph type="sldNum" sz="quarter" idx="2"/>
          </p:nvPr>
        </p:nvSpPr>
        <p:spPr>
          <a:xfrm>
            <a:off x="8715370" y="4892254"/>
            <a:ext cx="308561" cy="3098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  <p:sp>
        <p:nvSpPr>
          <p:cNvPr id="295" name="Google Shape;122;p15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302" cy="5500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defTabSz="694944">
              <a:defRPr sz="3040"/>
            </a:lvl1pPr>
          </a:lstStyle>
          <a:p>
            <a:r>
              <a:t>NVME Devices</a:t>
            </a:r>
          </a:p>
        </p:txBody>
      </p:sp>
      <p:sp>
        <p:nvSpPr>
          <p:cNvPr id="296" name="Google Shape;124;p15"/>
          <p:cNvSpPr txBox="1"/>
          <p:nvPr/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pPr>
              <a:lnSpc>
                <a:spcPct val="115000"/>
              </a:lnSpc>
            </a:pPr>
            <a:endParaRPr sz="1800" b="1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97" name="Content Placeholder 2"/>
          <p:cNvSpPr txBox="1"/>
          <p:nvPr/>
        </p:nvSpPr>
        <p:spPr>
          <a:xfrm>
            <a:off x="628650" y="1305371"/>
            <a:ext cx="7886700" cy="32635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normAutofit/>
          </a:bodyPr>
          <a:lstStyle/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Not all drives are created equal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Must have PLP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TLC drives and not QLC drives unless you add a TLC drive for RocksDB/WAL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Some drives exhibit VERY variable latency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Customer had set of drives from one vendor deployed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Deployed an extra set of drives from second vendor in same servers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Started getting slowops and latency problems when drives started to fill up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" grpId="1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8;p1"/>
          <p:cNvSpPr txBox="1">
            <a:spLocks noGrp="1"/>
          </p:cNvSpPr>
          <p:nvPr>
            <p:ph type="sldNum" sz="quarter" idx="2"/>
          </p:nvPr>
        </p:nvSpPr>
        <p:spPr>
          <a:xfrm>
            <a:off x="8715370" y="4892254"/>
            <a:ext cx="308561" cy="30985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15</a:t>
            </a:fld>
            <a:endParaRPr/>
          </a:p>
        </p:txBody>
      </p:sp>
      <p:sp>
        <p:nvSpPr>
          <p:cNvPr id="295" name="Google Shape;122;p15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302" cy="5500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defTabSz="694944">
              <a:defRPr sz="3040"/>
            </a:lvl1pPr>
          </a:lstStyle>
          <a:p>
            <a:r>
              <a:rPr lang="en-GB" dirty="0"/>
              <a:t>Memory</a:t>
            </a:r>
            <a:endParaRPr dirty="0"/>
          </a:p>
        </p:txBody>
      </p:sp>
      <p:sp>
        <p:nvSpPr>
          <p:cNvPr id="296" name="Google Shape;124;p15"/>
          <p:cNvSpPr txBox="1"/>
          <p:nvPr/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4" tIns="91424" rIns="91424" bIns="91424">
            <a:normAutofit/>
          </a:bodyPr>
          <a:lstStyle/>
          <a:p>
            <a:pPr>
              <a:lnSpc>
                <a:spcPct val="115000"/>
              </a:lnSpc>
            </a:pPr>
            <a:endParaRPr sz="1800" b="1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97" name="Content Placeholder 2"/>
          <p:cNvSpPr txBox="1"/>
          <p:nvPr/>
        </p:nvSpPr>
        <p:spPr>
          <a:xfrm>
            <a:off x="628650" y="1305371"/>
            <a:ext cx="7886700" cy="32635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tIns="34289" rIns="34289" bIns="34289">
            <a:normAutofit/>
          </a:bodyPr>
          <a:lstStyle/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lang="en-GB" dirty="0"/>
              <a:t>8GB per OSD device</a:t>
            </a:r>
            <a:endParaRPr dirty="0"/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lang="en-GB" dirty="0"/>
              <a:t>Make sure you are using all memory buses on servers equally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lang="en-GB" dirty="0"/>
              <a:t>Always better to have too much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lang="en-GB" dirty="0"/>
              <a:t>OSD’s can get killed when memory starts to run out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lang="en-GB" dirty="0"/>
              <a:t>Co-located gateways will need more memory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lang="en-GB" dirty="0"/>
              <a:t>24 Drive Chassis 256G of Ram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56954667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" grpId="0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8;p1"/>
          <p:cNvSpPr txBox="1">
            <a:spLocks noGrp="1"/>
          </p:cNvSpPr>
          <p:nvPr>
            <p:ph type="sldNum" sz="quarter" idx="2"/>
          </p:nvPr>
        </p:nvSpPr>
        <p:spPr>
          <a:xfrm>
            <a:off x="8715370" y="4892254"/>
            <a:ext cx="308561" cy="3098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/>
          </a:p>
        </p:txBody>
      </p:sp>
      <p:sp>
        <p:nvSpPr>
          <p:cNvPr id="305" name="Google Shape;122;p15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302" cy="5500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defTabSz="694944">
              <a:defRPr sz="3040"/>
            </a:lvl1pPr>
          </a:lstStyle>
          <a:p>
            <a:r>
              <a:t>CPU Type</a:t>
            </a:r>
          </a:p>
        </p:txBody>
      </p:sp>
      <p:sp>
        <p:nvSpPr>
          <p:cNvPr id="306" name="Google Shape;124;p15"/>
          <p:cNvSpPr txBox="1"/>
          <p:nvPr/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pPr>
              <a:lnSpc>
                <a:spcPct val="115000"/>
              </a:lnSpc>
            </a:pPr>
            <a:endParaRPr sz="1800" b="1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07" name="Content Placeholder 2"/>
          <p:cNvSpPr txBox="1"/>
          <p:nvPr/>
        </p:nvSpPr>
        <p:spPr>
          <a:xfrm>
            <a:off x="628650" y="1305371"/>
            <a:ext cx="7886700" cy="32635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normAutofit/>
          </a:bodyPr>
          <a:lstStyle/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Intel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AMD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ARM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All good for general purpose HDD clusters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Need to be careful when doing high throughput…..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" grpId="1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8;p1"/>
          <p:cNvSpPr txBox="1">
            <a:spLocks noGrp="1"/>
          </p:cNvSpPr>
          <p:nvPr>
            <p:ph type="sldNum" sz="quarter" idx="2"/>
          </p:nvPr>
        </p:nvSpPr>
        <p:spPr>
          <a:xfrm>
            <a:off x="8715370" y="4892254"/>
            <a:ext cx="308561" cy="3098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17</a:t>
            </a:fld>
            <a:endParaRPr/>
          </a:p>
        </p:txBody>
      </p:sp>
      <p:sp>
        <p:nvSpPr>
          <p:cNvPr id="310" name="Google Shape;122;p15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302" cy="5500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defTabSz="694944">
              <a:defRPr sz="3040"/>
            </a:lvl1pPr>
          </a:lstStyle>
          <a:p>
            <a:r>
              <a:rPr dirty="0" err="1"/>
              <a:t>NVMEoF</a:t>
            </a:r>
            <a:r>
              <a:rPr dirty="0"/>
              <a:t> performance V</a:t>
            </a:r>
            <a:r>
              <a:rPr lang="en-GB" dirty="0" err="1"/>
              <a:t>erses</a:t>
            </a:r>
            <a:r>
              <a:rPr dirty="0"/>
              <a:t> CPU Type</a:t>
            </a:r>
          </a:p>
        </p:txBody>
      </p:sp>
      <p:sp>
        <p:nvSpPr>
          <p:cNvPr id="311" name="Google Shape;124;p15"/>
          <p:cNvSpPr txBox="1"/>
          <p:nvPr/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pPr>
              <a:lnSpc>
                <a:spcPct val="115000"/>
              </a:lnSpc>
            </a:pPr>
            <a:endParaRPr sz="1800" b="1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12" name="Content Placeholder 2"/>
          <p:cNvSpPr txBox="1"/>
          <p:nvPr/>
        </p:nvSpPr>
        <p:spPr>
          <a:xfrm>
            <a:off x="628650" y="1305371"/>
            <a:ext cx="7886700" cy="32635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normAutofit/>
          </a:bodyPr>
          <a:lstStyle/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NVMEoF dual gateways load balanced 1 Million IOPS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Customer tried to reproduce and only got 250K IOPS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Difference between two environments was CPU type of Gateway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Switched AMD to Intel old gen CPU and got close to our test numbers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AMD chiplet design adds latency to IO’s which slowed things down (Extra memcpy operation for IO)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" grpId="1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8;p1"/>
          <p:cNvSpPr txBox="1">
            <a:spLocks noGrp="1"/>
          </p:cNvSpPr>
          <p:nvPr>
            <p:ph type="sldNum" sz="quarter" idx="2"/>
          </p:nvPr>
        </p:nvSpPr>
        <p:spPr>
          <a:xfrm>
            <a:off x="8715370" y="4892254"/>
            <a:ext cx="308561" cy="30985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18</a:t>
            </a:fld>
            <a:endParaRPr/>
          </a:p>
        </p:txBody>
      </p:sp>
      <p:sp>
        <p:nvSpPr>
          <p:cNvPr id="305" name="Google Shape;122;p15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302" cy="5500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defTabSz="694944">
              <a:defRPr sz="3040"/>
            </a:lvl1pPr>
          </a:lstStyle>
          <a:p>
            <a:r>
              <a:rPr lang="en-GB" dirty="0"/>
              <a:t>Number of cores	</a:t>
            </a:r>
            <a:endParaRPr dirty="0"/>
          </a:p>
        </p:txBody>
      </p:sp>
      <p:sp>
        <p:nvSpPr>
          <p:cNvPr id="306" name="Google Shape;124;p15"/>
          <p:cNvSpPr txBox="1"/>
          <p:nvPr/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4" tIns="91424" rIns="91424" bIns="91424">
            <a:normAutofit/>
          </a:bodyPr>
          <a:lstStyle/>
          <a:p>
            <a:pPr>
              <a:lnSpc>
                <a:spcPct val="115000"/>
              </a:lnSpc>
            </a:pPr>
            <a:endParaRPr sz="1800" b="1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07" name="Content Placeholder 2"/>
          <p:cNvSpPr txBox="1"/>
          <p:nvPr/>
        </p:nvSpPr>
        <p:spPr>
          <a:xfrm>
            <a:off x="628650" y="1305371"/>
            <a:ext cx="7886700" cy="32635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tIns="34289" rIns="34289" bIns="34289">
            <a:normAutofit/>
          </a:bodyPr>
          <a:lstStyle/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lang="en-GB" dirty="0"/>
              <a:t>Not as easy as it used to be </a:t>
            </a:r>
          </a:p>
          <a:p>
            <a:pPr marL="163285" lvl="2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lang="en-GB" dirty="0"/>
              <a:t>CPU’s do more instructions per clock cycle</a:t>
            </a:r>
          </a:p>
          <a:p>
            <a:pPr marL="163285" lvl="2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lang="en-GB" dirty="0"/>
              <a:t>Minimum 1 x 2GHz core per HDD OSD</a:t>
            </a:r>
          </a:p>
          <a:p>
            <a:pPr marL="163285" lvl="2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lang="en-GB" dirty="0"/>
              <a:t>NVME’s 4 Cores per OSD</a:t>
            </a:r>
          </a:p>
          <a:p>
            <a:pPr marL="163285" lvl="2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lang="en-GB" dirty="0"/>
              <a:t>Clusters with dedicated MDS servers then clock speed over cores</a:t>
            </a:r>
          </a:p>
          <a:p>
            <a:pPr marL="163285" lvl="2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667342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" grpId="0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8;p1"/>
          <p:cNvSpPr txBox="1">
            <a:spLocks noGrp="1"/>
          </p:cNvSpPr>
          <p:nvPr>
            <p:ph type="sldNum" sz="quarter" idx="2"/>
          </p:nvPr>
        </p:nvSpPr>
        <p:spPr>
          <a:xfrm>
            <a:off x="8715370" y="4892254"/>
            <a:ext cx="308561" cy="3098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19</a:t>
            </a:fld>
            <a:endParaRPr/>
          </a:p>
        </p:txBody>
      </p:sp>
      <p:sp>
        <p:nvSpPr>
          <p:cNvPr id="315" name="Google Shape;122;p15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302" cy="5500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defTabSz="694944">
              <a:defRPr sz="3040"/>
            </a:lvl1pPr>
          </a:lstStyle>
          <a:p>
            <a:r>
              <a:t>Gateways close to applications</a:t>
            </a:r>
          </a:p>
        </p:txBody>
      </p:sp>
      <p:sp>
        <p:nvSpPr>
          <p:cNvPr id="316" name="Google Shape;124;p15"/>
          <p:cNvSpPr txBox="1"/>
          <p:nvPr/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pPr>
              <a:lnSpc>
                <a:spcPct val="115000"/>
              </a:lnSpc>
            </a:pPr>
            <a:endParaRPr sz="1800" b="1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17" name="Content Placeholder 2"/>
          <p:cNvSpPr txBox="1"/>
          <p:nvPr/>
        </p:nvSpPr>
        <p:spPr>
          <a:xfrm>
            <a:off x="628650" y="1305371"/>
            <a:ext cx="7886700" cy="32635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normAutofit/>
          </a:bodyPr>
          <a:lstStyle/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We have a number of customers wanting better S3 performance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Traditional setup :-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App S3 -&gt; Load balancer -&gt; Rados GW -&gt; Ceph</a:t>
            </a:r>
          </a:p>
          <a:p>
            <a:pPr marL="1074419" lvl="2" indent="-160019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All on separate hardware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Alternative setup :-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App S3 -&gt; Rados GW -&gt; Ceph</a:t>
            </a:r>
          </a:p>
          <a:p>
            <a:pPr marL="1074419" lvl="2" indent="-160019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RadosGW runs on application machine</a:t>
            </a:r>
          </a:p>
          <a:p>
            <a:pPr marL="1074419" lvl="2" indent="-160019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Reduces network latency</a:t>
            </a:r>
          </a:p>
          <a:p>
            <a:pPr marL="1074419" lvl="2" indent="-160019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Downside is RadosGW restarts need to be coordinated with client application</a:t>
            </a:r>
          </a:p>
          <a:p>
            <a:pPr marL="1074419" lvl="2" indent="-160019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Updates are now tide into client application needing to be stopped on node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" grpId="1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8;p1"/>
          <p:cNvSpPr txBox="1">
            <a:spLocks noGrp="1"/>
          </p:cNvSpPr>
          <p:nvPr>
            <p:ph type="sldNum" sz="quarter" idx="2"/>
          </p:nvPr>
        </p:nvSpPr>
        <p:spPr>
          <a:xfrm>
            <a:off x="8743622" y="4892254"/>
            <a:ext cx="252056" cy="3098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191" name="Google Shape;84;p13"/>
          <p:cNvSpPr txBox="1"/>
          <p:nvPr/>
        </p:nvSpPr>
        <p:spPr>
          <a:xfrm>
            <a:off x="379003" y="1206437"/>
            <a:ext cx="3976552" cy="131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 marL="171450" indent="-171450">
              <a:buClr>
                <a:srgbClr val="FFFFFF"/>
              </a:buClr>
              <a:buSzPts val="1000"/>
              <a:buFont typeface="Helvetica"/>
              <a:buChar char="⮞"/>
              <a:defRPr sz="10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defRPr>
            </a:pPr>
            <a:r>
              <a:t>Founded in 2017, HQ in Munich, 100% management-owned</a:t>
            </a:r>
          </a:p>
          <a:p>
            <a:pPr marL="171450" indent="-171450">
              <a:spcBef>
                <a:spcPts val="600"/>
              </a:spcBef>
              <a:buClr>
                <a:srgbClr val="FFFFFF"/>
              </a:buClr>
              <a:buSzPts val="1000"/>
              <a:buFont typeface="Helvetica"/>
              <a:buChar char="⮞"/>
              <a:defRPr sz="10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defRPr>
            </a:pPr>
            <a:r>
              <a:t>Team of 25 experts in data storage technology</a:t>
            </a:r>
          </a:p>
          <a:p>
            <a:pPr marL="171450" indent="-171450">
              <a:spcBef>
                <a:spcPts val="600"/>
              </a:spcBef>
              <a:buClr>
                <a:srgbClr val="FFFFFF"/>
              </a:buClr>
              <a:buSzPts val="1000"/>
              <a:buFont typeface="Helvetica"/>
              <a:buChar char="⮞"/>
              <a:defRPr sz="10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defRPr>
            </a:pPr>
            <a:r>
              <a:t>High growth, profitable, and bootstrapped </a:t>
            </a:r>
          </a:p>
          <a:p>
            <a:pPr marL="171450" indent="-171450">
              <a:spcBef>
                <a:spcPts val="600"/>
              </a:spcBef>
              <a:buClr>
                <a:srgbClr val="FFFFFF"/>
              </a:buClr>
              <a:buSzPts val="1000"/>
              <a:buFont typeface="Helvetica"/>
              <a:buChar char="⮞"/>
              <a:defRPr sz="10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defRPr>
            </a:pPr>
            <a:r>
              <a:t>Awarded as one of the fastest growing tech companies in Germany by Deloitte in 2022 &amp; 2023</a:t>
            </a:r>
          </a:p>
          <a:p>
            <a:pPr marL="171450" indent="-171450">
              <a:spcBef>
                <a:spcPts val="600"/>
              </a:spcBef>
              <a:buClr>
                <a:srgbClr val="FFFFFF"/>
              </a:buClr>
              <a:buSzPts val="1000"/>
              <a:buFont typeface="Helvetica"/>
              <a:buChar char="⮞"/>
              <a:defRPr sz="10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defRPr>
            </a:pPr>
            <a:r>
              <a:t>Global presence with entities in Germany and USA</a:t>
            </a:r>
          </a:p>
        </p:txBody>
      </p:sp>
      <p:sp>
        <p:nvSpPr>
          <p:cNvPr id="192" name="Google Shape;85;p13"/>
          <p:cNvSpPr txBox="1"/>
          <p:nvPr/>
        </p:nvSpPr>
        <p:spPr>
          <a:xfrm>
            <a:off x="319209" y="878556"/>
            <a:ext cx="3181956" cy="335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ctr">
            <a:spAutoFit/>
          </a:bodyPr>
          <a:lstStyle>
            <a:lvl1pPr>
              <a:defRPr sz="1000" b="1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defRPr>
            </a:lvl1pPr>
          </a:lstStyle>
          <a:p>
            <a:r>
              <a:t>Company Overview</a:t>
            </a:r>
          </a:p>
        </p:txBody>
      </p:sp>
      <p:sp>
        <p:nvSpPr>
          <p:cNvPr id="193" name="Google Shape;86;p13"/>
          <p:cNvSpPr txBox="1"/>
          <p:nvPr/>
        </p:nvSpPr>
        <p:spPr>
          <a:xfrm>
            <a:off x="5146092" y="878556"/>
            <a:ext cx="3181956" cy="335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ctr">
            <a:spAutoFit/>
          </a:bodyPr>
          <a:lstStyle>
            <a:lvl1pPr>
              <a:defRPr sz="1000" b="1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defRPr>
            </a:lvl1pPr>
          </a:lstStyle>
          <a:p>
            <a:r>
              <a:t>KPIs</a:t>
            </a:r>
          </a:p>
        </p:txBody>
      </p:sp>
      <p:sp>
        <p:nvSpPr>
          <p:cNvPr id="194" name="Google Shape;87;p13"/>
          <p:cNvSpPr txBox="1"/>
          <p:nvPr/>
        </p:nvSpPr>
        <p:spPr>
          <a:xfrm>
            <a:off x="319209" y="2924545"/>
            <a:ext cx="3181956" cy="335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ctr">
            <a:spAutoFit/>
          </a:bodyPr>
          <a:lstStyle>
            <a:lvl1pPr>
              <a:defRPr sz="1000" b="1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defRPr>
            </a:lvl1pPr>
          </a:lstStyle>
          <a:p>
            <a:r>
              <a:t>croit Platform &amp; USPs</a:t>
            </a:r>
          </a:p>
        </p:txBody>
      </p:sp>
      <p:sp>
        <p:nvSpPr>
          <p:cNvPr id="195" name="Google Shape;88;p13"/>
          <p:cNvSpPr txBox="1"/>
          <p:nvPr/>
        </p:nvSpPr>
        <p:spPr>
          <a:xfrm>
            <a:off x="5146092" y="2924545"/>
            <a:ext cx="3181956" cy="335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ctr">
            <a:spAutoFit/>
          </a:bodyPr>
          <a:lstStyle>
            <a:lvl1pPr>
              <a:defRPr sz="1000" b="1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defRPr>
            </a:lvl1pPr>
          </a:lstStyle>
          <a:p>
            <a:r>
              <a:t>Customer &amp; Partners</a:t>
            </a:r>
          </a:p>
        </p:txBody>
      </p:sp>
      <p:sp>
        <p:nvSpPr>
          <p:cNvPr id="196" name="Google Shape;89;p13"/>
          <p:cNvSpPr txBox="1"/>
          <p:nvPr/>
        </p:nvSpPr>
        <p:spPr>
          <a:xfrm>
            <a:off x="379001" y="3258875"/>
            <a:ext cx="4190846" cy="153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 marL="171450" indent="-171450">
              <a:buClr>
                <a:srgbClr val="FFFFFF"/>
              </a:buClr>
              <a:buSzPts val="1000"/>
              <a:buFont typeface="Helvetica"/>
              <a:buChar char="⮞"/>
              <a:defRPr sz="10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defRPr>
            </a:pPr>
            <a:r>
              <a:t>Leading on-premises </a:t>
            </a:r>
            <a:r>
              <a:rPr b="1"/>
              <a:t>software-defined storage </a:t>
            </a:r>
            <a:r>
              <a:t>solution built on Ceph and DAOS, </a:t>
            </a:r>
            <a:r>
              <a:rPr b="1"/>
              <a:t>simplifying complex storage orchestration</a:t>
            </a:r>
          </a:p>
          <a:p>
            <a:pPr marL="171450" indent="-171450">
              <a:spcBef>
                <a:spcPts val="600"/>
              </a:spcBef>
              <a:buClr>
                <a:srgbClr val="FFFFFF"/>
              </a:buClr>
              <a:buSzPts val="1000"/>
              <a:buFont typeface="Helvetica"/>
              <a:buChar char="⮞"/>
              <a:defRPr sz="10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defRPr>
            </a:pPr>
            <a:r>
              <a:t>Easy-to-use, powerful, reliable, highly scalable and cost-effective management software with a </a:t>
            </a:r>
            <a:r>
              <a:rPr b="1"/>
              <a:t>low cost per terabyte</a:t>
            </a:r>
          </a:p>
          <a:p>
            <a:pPr marL="171450" indent="-171450">
              <a:spcBef>
                <a:spcPts val="600"/>
              </a:spcBef>
              <a:buClr>
                <a:srgbClr val="FFFFFF"/>
              </a:buClr>
              <a:buSzPts val="1000"/>
              <a:buFont typeface="Helvetica"/>
              <a:buChar char="⮞"/>
              <a:defRPr sz="10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defRPr>
            </a:pPr>
            <a:r>
              <a:t>Intuitive graphical user interface for data </a:t>
            </a:r>
            <a:r>
              <a:rPr b="1"/>
              <a:t>cluster visualization and management</a:t>
            </a:r>
          </a:p>
          <a:p>
            <a:pPr marL="171450" indent="-171450">
              <a:spcBef>
                <a:spcPts val="600"/>
              </a:spcBef>
              <a:buClr>
                <a:srgbClr val="FFFFFF"/>
              </a:buClr>
              <a:buSzPts val="1000"/>
              <a:buFont typeface="Helvetica"/>
              <a:buChar char="⮞"/>
              <a:defRPr sz="10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defRPr>
            </a:pPr>
            <a:r>
              <a:t>Flexible deployment enabling users to deploy croit on</a:t>
            </a:r>
            <a:r>
              <a:rPr b="1"/>
              <a:t> various hardware setups</a:t>
            </a:r>
          </a:p>
        </p:txBody>
      </p:sp>
      <p:sp>
        <p:nvSpPr>
          <p:cNvPr id="197" name="Google Shape;90;p13"/>
          <p:cNvSpPr txBox="1">
            <a:spLocks noGrp="1"/>
          </p:cNvSpPr>
          <p:nvPr>
            <p:ph type="body" sz="quarter" idx="1"/>
          </p:nvPr>
        </p:nvSpPr>
        <p:spPr>
          <a:xfrm>
            <a:off x="319404" y="134536"/>
            <a:ext cx="8505192" cy="19885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defTabSz="649223">
              <a:defRPr sz="710" b="0"/>
            </a:lvl1pPr>
          </a:lstStyle>
          <a:p>
            <a:r>
              <a:t>Company Overview</a:t>
            </a:r>
          </a:p>
        </p:txBody>
      </p:sp>
      <p:sp>
        <p:nvSpPr>
          <p:cNvPr id="198" name="Google Shape;91;p13"/>
          <p:cNvSpPr txBox="1">
            <a:spLocks noGrp="1"/>
          </p:cNvSpPr>
          <p:nvPr>
            <p:ph type="body" idx="21"/>
          </p:nvPr>
        </p:nvSpPr>
        <p:spPr>
          <a:xfrm>
            <a:off x="319403" y="321697"/>
            <a:ext cx="8505194" cy="28275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marL="0" indent="0" defTabSz="448055">
              <a:buClrTx/>
              <a:buSzTx/>
              <a:buFontTx/>
              <a:buNone/>
              <a:defRPr sz="1225" b="1">
                <a:latin typeface="Urbanist"/>
                <a:ea typeface="Urbanist"/>
                <a:cs typeface="Urbanist"/>
                <a:sym typeface="Urbanist"/>
              </a:defRPr>
            </a:lvl1pPr>
          </a:lstStyle>
          <a:p>
            <a:r>
              <a:t>croit – One solutions for all your storage management needs</a:t>
            </a:r>
          </a:p>
        </p:txBody>
      </p:sp>
      <p:sp>
        <p:nvSpPr>
          <p:cNvPr id="199" name="Google Shape;92;p13"/>
          <p:cNvSpPr/>
          <p:nvPr/>
        </p:nvSpPr>
        <p:spPr>
          <a:xfrm rot="10800000" flipH="1">
            <a:off x="353077" y="3219604"/>
            <a:ext cx="3672001" cy="18001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8E54E9"/>
              </a:gs>
              <a:gs pos="7000">
                <a:srgbClr val="8E54E9"/>
              </a:gs>
              <a:gs pos="100000">
                <a:srgbClr val="FCA68C"/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0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defRPr>
            </a:pPr>
            <a:endParaRPr/>
          </a:p>
        </p:txBody>
      </p:sp>
      <p:sp>
        <p:nvSpPr>
          <p:cNvPr id="200" name="Google Shape;93;p13"/>
          <p:cNvSpPr/>
          <p:nvPr/>
        </p:nvSpPr>
        <p:spPr>
          <a:xfrm rot="10800000" flipH="1">
            <a:off x="5146092" y="3218606"/>
            <a:ext cx="3672001" cy="18001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8E54E9"/>
              </a:gs>
              <a:gs pos="7000">
                <a:srgbClr val="8E54E9"/>
              </a:gs>
              <a:gs pos="100000">
                <a:srgbClr val="FCA68C"/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0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defRPr>
            </a:pPr>
            <a:endParaRPr/>
          </a:p>
        </p:txBody>
      </p:sp>
      <p:sp>
        <p:nvSpPr>
          <p:cNvPr id="201" name="Google Shape;94;p13"/>
          <p:cNvSpPr/>
          <p:nvPr/>
        </p:nvSpPr>
        <p:spPr>
          <a:xfrm rot="10800000" flipH="1">
            <a:off x="353077" y="1157150"/>
            <a:ext cx="3672001" cy="18001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8E54E9"/>
              </a:gs>
              <a:gs pos="7000">
                <a:srgbClr val="8E54E9"/>
              </a:gs>
              <a:gs pos="100000">
                <a:srgbClr val="FCA68C"/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0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defRPr>
            </a:pPr>
            <a:endParaRPr/>
          </a:p>
        </p:txBody>
      </p:sp>
      <p:sp>
        <p:nvSpPr>
          <p:cNvPr id="202" name="Google Shape;95;p13"/>
          <p:cNvSpPr/>
          <p:nvPr/>
        </p:nvSpPr>
        <p:spPr>
          <a:xfrm rot="10800000" flipH="1">
            <a:off x="5146092" y="1156152"/>
            <a:ext cx="3672001" cy="18001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8E54E9"/>
              </a:gs>
              <a:gs pos="7000">
                <a:srgbClr val="8E54E9"/>
              </a:gs>
              <a:gs pos="100000">
                <a:srgbClr val="FCA68C"/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0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defRPr>
            </a:pPr>
            <a:endParaRPr/>
          </a:p>
        </p:txBody>
      </p:sp>
      <p:grpSp>
        <p:nvGrpSpPr>
          <p:cNvPr id="205" name="Google Shape;96;p13"/>
          <p:cNvGrpSpPr/>
          <p:nvPr/>
        </p:nvGrpSpPr>
        <p:grpSpPr>
          <a:xfrm>
            <a:off x="5178981" y="1338072"/>
            <a:ext cx="1103868" cy="652889"/>
            <a:chOff x="0" y="0"/>
            <a:chExt cx="1103867" cy="652888"/>
          </a:xfrm>
        </p:grpSpPr>
        <p:sp>
          <p:nvSpPr>
            <p:cNvPr id="203" name="Rounded Rectangle"/>
            <p:cNvSpPr/>
            <p:nvPr/>
          </p:nvSpPr>
          <p:spPr>
            <a:xfrm>
              <a:off x="0" y="0"/>
              <a:ext cx="1103868" cy="652889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3B606D">
                    <a:alpha val="64705"/>
                  </a:srgbClr>
                </a:gs>
                <a:gs pos="100000">
                  <a:srgbClr val="6E6E62">
                    <a:alpha val="64705"/>
                  </a:srgb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4" name="70%+…"/>
            <p:cNvSpPr txBox="1"/>
            <p:nvPr/>
          </p:nvSpPr>
          <p:spPr>
            <a:xfrm>
              <a:off x="77596" y="45794"/>
              <a:ext cx="948675" cy="561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Urbanist"/>
                  <a:ea typeface="Urbanist"/>
                  <a:cs typeface="Urbanist"/>
                  <a:sym typeface="Urbanist"/>
                </a:defRPr>
              </a:pPr>
              <a:r>
                <a:t>70%+</a:t>
              </a:r>
            </a:p>
            <a:p>
              <a:pPr algn="ctr">
                <a:defRPr sz="800">
                  <a:solidFill>
                    <a:srgbClr val="FFFFFF"/>
                  </a:solidFill>
                  <a:latin typeface="Urbanist"/>
                  <a:ea typeface="Urbanist"/>
                  <a:cs typeface="Urbanist"/>
                  <a:sym typeface="Urbanist"/>
                </a:defRPr>
              </a:pPr>
              <a:r>
                <a:t>revenue growth</a:t>
              </a:r>
            </a:p>
            <a:p>
              <a:pPr algn="ctr">
                <a:defRPr sz="800">
                  <a:solidFill>
                    <a:srgbClr val="FFFFFF"/>
                  </a:solidFill>
                  <a:latin typeface="Urbanist"/>
                  <a:ea typeface="Urbanist"/>
                  <a:cs typeface="Urbanist"/>
                  <a:sym typeface="Urbanist"/>
                </a:defRPr>
              </a:pPr>
              <a:r>
                <a:t>2023</a:t>
              </a:r>
            </a:p>
          </p:txBody>
        </p:sp>
      </p:grpSp>
      <p:grpSp>
        <p:nvGrpSpPr>
          <p:cNvPr id="208" name="Google Shape;97;p13"/>
          <p:cNvGrpSpPr/>
          <p:nvPr/>
        </p:nvGrpSpPr>
        <p:grpSpPr>
          <a:xfrm>
            <a:off x="6451753" y="1338072"/>
            <a:ext cx="1103868" cy="652889"/>
            <a:chOff x="0" y="0"/>
            <a:chExt cx="1103867" cy="652888"/>
          </a:xfrm>
        </p:grpSpPr>
        <p:sp>
          <p:nvSpPr>
            <p:cNvPr id="206" name="Rounded Rectangle"/>
            <p:cNvSpPr/>
            <p:nvPr/>
          </p:nvSpPr>
          <p:spPr>
            <a:xfrm>
              <a:off x="0" y="0"/>
              <a:ext cx="1103868" cy="652889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3B606D">
                    <a:alpha val="64705"/>
                  </a:srgbClr>
                </a:gs>
                <a:gs pos="100000">
                  <a:srgbClr val="6E6E62">
                    <a:alpha val="64705"/>
                  </a:srgb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7" name="400+…"/>
            <p:cNvSpPr txBox="1"/>
            <p:nvPr/>
          </p:nvSpPr>
          <p:spPr>
            <a:xfrm>
              <a:off x="77596" y="109294"/>
              <a:ext cx="948675" cy="434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Urbanist"/>
                  <a:ea typeface="Urbanist"/>
                  <a:cs typeface="Urbanist"/>
                  <a:sym typeface="Urbanist"/>
                </a:defRPr>
              </a:pPr>
              <a:r>
                <a:t>400+</a:t>
              </a:r>
            </a:p>
            <a:p>
              <a:pPr algn="ctr">
                <a:defRPr sz="800">
                  <a:solidFill>
                    <a:srgbClr val="FFFFFF"/>
                  </a:solidFill>
                  <a:latin typeface="Urbanist"/>
                  <a:ea typeface="Urbanist"/>
                  <a:cs typeface="Urbanist"/>
                  <a:sym typeface="Urbanist"/>
                </a:defRPr>
              </a:pPr>
              <a:r>
                <a:t>customers</a:t>
              </a:r>
            </a:p>
          </p:txBody>
        </p:sp>
      </p:grpSp>
      <p:grpSp>
        <p:nvGrpSpPr>
          <p:cNvPr id="211" name="Google Shape;98;p13"/>
          <p:cNvGrpSpPr/>
          <p:nvPr/>
        </p:nvGrpSpPr>
        <p:grpSpPr>
          <a:xfrm>
            <a:off x="7724526" y="1338072"/>
            <a:ext cx="1103868" cy="652889"/>
            <a:chOff x="0" y="0"/>
            <a:chExt cx="1103867" cy="652888"/>
          </a:xfrm>
        </p:grpSpPr>
        <p:sp>
          <p:nvSpPr>
            <p:cNvPr id="209" name="Rounded Rectangle"/>
            <p:cNvSpPr/>
            <p:nvPr/>
          </p:nvSpPr>
          <p:spPr>
            <a:xfrm>
              <a:off x="0" y="0"/>
              <a:ext cx="1103868" cy="652889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3B606D">
                    <a:alpha val="64705"/>
                  </a:srgbClr>
                </a:gs>
                <a:gs pos="100000">
                  <a:srgbClr val="6E6E62">
                    <a:alpha val="64705"/>
                  </a:srgb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0" name="~4.3m€…"/>
            <p:cNvSpPr txBox="1"/>
            <p:nvPr/>
          </p:nvSpPr>
          <p:spPr>
            <a:xfrm>
              <a:off x="77596" y="45794"/>
              <a:ext cx="948675" cy="561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Urbanist"/>
                  <a:ea typeface="Urbanist"/>
                  <a:cs typeface="Urbanist"/>
                  <a:sym typeface="Urbanist"/>
                </a:defRPr>
              </a:pPr>
              <a:r>
                <a:t>~4.3m€</a:t>
              </a:r>
            </a:p>
            <a:p>
              <a:pPr algn="ctr">
                <a:defRPr sz="800">
                  <a:solidFill>
                    <a:srgbClr val="FFFFFF"/>
                  </a:solidFill>
                  <a:latin typeface="Urbanist"/>
                  <a:ea typeface="Urbanist"/>
                  <a:cs typeface="Urbanist"/>
                  <a:sym typeface="Urbanist"/>
                </a:defRPr>
              </a:pPr>
              <a:r>
                <a:t>revenue </a:t>
              </a:r>
              <a:br/>
              <a:r>
                <a:t>in 2023</a:t>
              </a:r>
            </a:p>
          </p:txBody>
        </p:sp>
      </p:grpSp>
      <p:grpSp>
        <p:nvGrpSpPr>
          <p:cNvPr id="214" name="Google Shape;99;p13"/>
          <p:cNvGrpSpPr/>
          <p:nvPr/>
        </p:nvGrpSpPr>
        <p:grpSpPr>
          <a:xfrm>
            <a:off x="5178981" y="2104584"/>
            <a:ext cx="1103868" cy="652889"/>
            <a:chOff x="0" y="0"/>
            <a:chExt cx="1103867" cy="652888"/>
          </a:xfrm>
        </p:grpSpPr>
        <p:sp>
          <p:nvSpPr>
            <p:cNvPr id="212" name="Rounded Rectangle"/>
            <p:cNvSpPr/>
            <p:nvPr/>
          </p:nvSpPr>
          <p:spPr>
            <a:xfrm>
              <a:off x="0" y="0"/>
              <a:ext cx="1103868" cy="652889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3B606D">
                    <a:alpha val="64705"/>
                  </a:srgbClr>
                </a:gs>
                <a:gs pos="100000">
                  <a:srgbClr val="6E6E62">
                    <a:alpha val="64705"/>
                  </a:srgb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3" name="450 PB…"/>
            <p:cNvSpPr txBox="1"/>
            <p:nvPr/>
          </p:nvSpPr>
          <p:spPr>
            <a:xfrm>
              <a:off x="77596" y="45794"/>
              <a:ext cx="948675" cy="561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Urbanist"/>
                  <a:ea typeface="Urbanist"/>
                  <a:cs typeface="Urbanist"/>
                  <a:sym typeface="Urbanist"/>
                </a:defRPr>
              </a:pPr>
              <a:r>
                <a:t>450 PB</a:t>
              </a:r>
            </a:p>
            <a:p>
              <a:pPr algn="ctr">
                <a:defRPr sz="800">
                  <a:solidFill>
                    <a:srgbClr val="FFFFFF"/>
                  </a:solidFill>
                  <a:latin typeface="Urbanist"/>
                  <a:ea typeface="Urbanist"/>
                  <a:cs typeface="Urbanist"/>
                  <a:sym typeface="Urbanist"/>
                </a:defRPr>
              </a:pPr>
              <a:r>
                <a:t>petabytes managed</a:t>
              </a:r>
            </a:p>
          </p:txBody>
        </p:sp>
      </p:grpSp>
      <p:grpSp>
        <p:nvGrpSpPr>
          <p:cNvPr id="217" name="Google Shape;100;p13"/>
          <p:cNvGrpSpPr/>
          <p:nvPr/>
        </p:nvGrpSpPr>
        <p:grpSpPr>
          <a:xfrm>
            <a:off x="6451753" y="2104584"/>
            <a:ext cx="1103868" cy="652889"/>
            <a:chOff x="0" y="0"/>
            <a:chExt cx="1103867" cy="652888"/>
          </a:xfrm>
        </p:grpSpPr>
        <p:sp>
          <p:nvSpPr>
            <p:cNvPr id="215" name="Rounded Rectangle"/>
            <p:cNvSpPr/>
            <p:nvPr/>
          </p:nvSpPr>
          <p:spPr>
            <a:xfrm>
              <a:off x="0" y="0"/>
              <a:ext cx="1103868" cy="652889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3B606D">
                    <a:alpha val="64705"/>
                  </a:srgbClr>
                </a:gs>
                <a:gs pos="100000">
                  <a:srgbClr val="6E6E62">
                    <a:alpha val="64705"/>
                  </a:srgb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6" name="~20%…"/>
            <p:cNvSpPr txBox="1"/>
            <p:nvPr/>
          </p:nvSpPr>
          <p:spPr>
            <a:xfrm>
              <a:off x="77596" y="45794"/>
              <a:ext cx="948675" cy="561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Urbanist"/>
                  <a:ea typeface="Urbanist"/>
                  <a:cs typeface="Urbanist"/>
                  <a:sym typeface="Urbanist"/>
                </a:defRPr>
              </a:pPr>
              <a:r>
                <a:t>~20%</a:t>
              </a:r>
            </a:p>
            <a:p>
              <a:pPr algn="ctr">
                <a:defRPr sz="800">
                  <a:solidFill>
                    <a:srgbClr val="FFFFFF"/>
                  </a:solidFill>
                  <a:latin typeface="Urbanist"/>
                  <a:ea typeface="Urbanist"/>
                  <a:cs typeface="Urbanist"/>
                  <a:sym typeface="Urbanist"/>
                </a:defRPr>
              </a:pPr>
              <a:r>
                <a:t>market growth CAGR 2024-2032</a:t>
              </a:r>
            </a:p>
          </p:txBody>
        </p:sp>
      </p:grpSp>
      <p:grpSp>
        <p:nvGrpSpPr>
          <p:cNvPr id="220" name="Google Shape;101;p13"/>
          <p:cNvGrpSpPr/>
          <p:nvPr/>
        </p:nvGrpSpPr>
        <p:grpSpPr>
          <a:xfrm>
            <a:off x="7724526" y="2104584"/>
            <a:ext cx="1103868" cy="652889"/>
            <a:chOff x="0" y="0"/>
            <a:chExt cx="1103867" cy="652888"/>
          </a:xfrm>
        </p:grpSpPr>
        <p:sp>
          <p:nvSpPr>
            <p:cNvPr id="218" name="Rounded Rectangle"/>
            <p:cNvSpPr/>
            <p:nvPr/>
          </p:nvSpPr>
          <p:spPr>
            <a:xfrm>
              <a:off x="0" y="0"/>
              <a:ext cx="1103868" cy="652889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3B606D">
                    <a:alpha val="64705"/>
                  </a:srgbClr>
                </a:gs>
                <a:gs pos="100000">
                  <a:srgbClr val="6E6E62">
                    <a:alpha val="64705"/>
                  </a:srgb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9" name="4.9 / 5…"/>
            <p:cNvSpPr txBox="1"/>
            <p:nvPr/>
          </p:nvSpPr>
          <p:spPr>
            <a:xfrm>
              <a:off x="77596" y="45794"/>
              <a:ext cx="948675" cy="561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Urbanist"/>
                  <a:ea typeface="Urbanist"/>
                  <a:cs typeface="Urbanist"/>
                  <a:sym typeface="Urbanist"/>
                </a:defRPr>
              </a:pPr>
              <a:r>
                <a:t>4.9 / 5</a:t>
              </a:r>
            </a:p>
            <a:p>
              <a:pPr algn="ctr">
                <a:defRPr sz="800">
                  <a:solidFill>
                    <a:srgbClr val="FFFFFF"/>
                  </a:solidFill>
                  <a:latin typeface="Urbanist"/>
                  <a:ea typeface="Urbanist"/>
                  <a:cs typeface="Urbanist"/>
                  <a:sym typeface="Urbanist"/>
                </a:defRPr>
              </a:pPr>
              <a:r>
                <a:t>customer satisfaction rating</a:t>
              </a:r>
            </a:p>
          </p:txBody>
        </p:sp>
      </p:grpSp>
      <p:pic>
        <p:nvPicPr>
          <p:cNvPr id="221" name="Google Shape;102;p13" descr="Google Shape;102;p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8053" y="3499737"/>
            <a:ext cx="640081" cy="20369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Google Shape;103;p13" descr="Google Shape;103;p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1086" y="3916191"/>
            <a:ext cx="754016" cy="28275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Google Shape;104;p13" descr="Google Shape;104;p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46" y="3491696"/>
            <a:ext cx="914401" cy="2197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Google Shape;105;p13" descr="Google Shape;105;p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3543" y="3953107"/>
            <a:ext cx="529008" cy="2089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5" name="Google Shape;106;p13" descr="Google Shape;106;p13"/>
          <p:cNvPicPr>
            <a:picLocks noChangeAspect="1"/>
          </p:cNvPicPr>
          <p:nvPr/>
        </p:nvPicPr>
        <p:blipFill>
          <a:blip r:embed="rId6"/>
          <a:srcRect t="21896" b="21430"/>
          <a:stretch>
            <a:fillRect/>
          </a:stretch>
        </p:blipFill>
        <p:spPr>
          <a:xfrm>
            <a:off x="6488579" y="4280982"/>
            <a:ext cx="738933" cy="418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Google Shape;107;p13" descr="Google Shape;107;p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86722" y="3926904"/>
            <a:ext cx="1066661" cy="2613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Google Shape;108;p13" descr="Google Shape;108;p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84909" y="4402237"/>
            <a:ext cx="870288" cy="17627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Google Shape;109;p13" descr="Google Shape;109;p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95326" y="4257604"/>
            <a:ext cx="465535" cy="465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Google Shape;110;p13" descr="Google Shape;110;p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12053" y="3489578"/>
            <a:ext cx="1016001" cy="2240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8;p1"/>
          <p:cNvSpPr txBox="1">
            <a:spLocks noGrp="1"/>
          </p:cNvSpPr>
          <p:nvPr>
            <p:ph type="sldNum" sz="quarter" idx="2"/>
          </p:nvPr>
        </p:nvSpPr>
        <p:spPr>
          <a:xfrm>
            <a:off x="8715370" y="4892254"/>
            <a:ext cx="308561" cy="3098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20</a:t>
            </a:fld>
            <a:endParaRPr/>
          </a:p>
        </p:txBody>
      </p:sp>
      <p:sp>
        <p:nvSpPr>
          <p:cNvPr id="320" name="Google Shape;122;p15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302" cy="55007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defTabSz="694944">
              <a:defRPr sz="3040"/>
            </a:pPr>
            <a:endParaRPr/>
          </a:p>
        </p:txBody>
      </p:sp>
      <p:sp>
        <p:nvSpPr>
          <p:cNvPr id="321" name="Google Shape;124;p15"/>
          <p:cNvSpPr txBox="1"/>
          <p:nvPr/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pPr>
              <a:lnSpc>
                <a:spcPct val="115000"/>
              </a:lnSpc>
            </a:pPr>
            <a:endParaRPr sz="1800" b="1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22" name="Content Placeholder 2"/>
          <p:cNvSpPr txBox="1"/>
          <p:nvPr/>
        </p:nvSpPr>
        <p:spPr>
          <a:xfrm>
            <a:off x="628650" y="1305371"/>
            <a:ext cx="7886700" cy="32635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normAutofit/>
          </a:bodyPr>
          <a:lstStyle/>
          <a:p>
            <a:pPr algn="ctr">
              <a:defRPr sz="4900">
                <a:solidFill>
                  <a:srgbClr val="FFFFFF"/>
                </a:solidFill>
              </a:defRPr>
            </a:pPr>
            <a:r>
              <a:t>Questions</a:t>
            </a:r>
          </a:p>
          <a:p>
            <a:pPr algn="ctr">
              <a:defRPr sz="4900">
                <a:solidFill>
                  <a:srgbClr val="FFFFFF"/>
                </a:solidFill>
              </a:defRPr>
            </a:pPr>
            <a:r>
              <a:t>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" grpId="1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8;p1"/>
          <p:cNvSpPr txBox="1">
            <a:spLocks noGrp="1"/>
          </p:cNvSpPr>
          <p:nvPr>
            <p:ph type="sldNum" sz="quarter" idx="2"/>
          </p:nvPr>
        </p:nvSpPr>
        <p:spPr>
          <a:xfrm>
            <a:off x="8715370" y="4892254"/>
            <a:ext cx="308561" cy="3098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21</a:t>
            </a:fld>
            <a:endParaRPr/>
          </a:p>
        </p:txBody>
      </p:sp>
      <p:pic>
        <p:nvPicPr>
          <p:cNvPr id="325" name="Google Shape;129;p16" descr="Google Shape;129;p16"/>
          <p:cNvPicPr>
            <a:picLocks noChangeAspect="1"/>
          </p:cNvPicPr>
          <p:nvPr/>
        </p:nvPicPr>
        <p:blipFill>
          <a:blip r:embed="rId2"/>
          <a:srcRect l="2443" r="2841"/>
          <a:stretch>
            <a:fillRect/>
          </a:stretch>
        </p:blipFill>
        <p:spPr>
          <a:xfrm>
            <a:off x="-2" y="0"/>
            <a:ext cx="9143999" cy="5163969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Google Shape;130;p16"/>
          <p:cNvSpPr txBox="1"/>
          <p:nvPr/>
        </p:nvSpPr>
        <p:spPr>
          <a:xfrm>
            <a:off x="3493594" y="1933446"/>
            <a:ext cx="5007951" cy="100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00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defRPr>
            </a:lvl1pPr>
          </a:lstStyle>
          <a:p>
            <a:r>
              <a:t>The leading multi-purpose data storage platform for software-defined storage solutions  </a:t>
            </a:r>
          </a:p>
        </p:txBody>
      </p:sp>
      <p:pic>
        <p:nvPicPr>
          <p:cNvPr id="327" name="Google Shape;131;p16" descr="Google Shape;131;p16"/>
          <p:cNvPicPr>
            <a:picLocks noChangeAspect="1"/>
          </p:cNvPicPr>
          <p:nvPr/>
        </p:nvPicPr>
        <p:blipFill>
          <a:blip r:embed="rId3"/>
          <a:srcRect l="12608" t="18924" r="12607" b="18924"/>
          <a:stretch>
            <a:fillRect/>
          </a:stretch>
        </p:blipFill>
        <p:spPr>
          <a:xfrm>
            <a:off x="812484" y="1866899"/>
            <a:ext cx="2644727" cy="12006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8;p1"/>
          <p:cNvSpPr txBox="1">
            <a:spLocks noGrp="1"/>
          </p:cNvSpPr>
          <p:nvPr>
            <p:ph type="sldNum" sz="quarter" idx="2"/>
          </p:nvPr>
        </p:nvSpPr>
        <p:spPr>
          <a:xfrm>
            <a:off x="8743622" y="4892254"/>
            <a:ext cx="252056" cy="3098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232" name="Google Shape;122;p15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302" cy="5500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defTabSz="694944">
              <a:defRPr sz="3040"/>
            </a:lvl1pPr>
          </a:lstStyle>
          <a:p>
            <a:r>
              <a:rPr dirty="0"/>
              <a:t>Intro</a:t>
            </a:r>
          </a:p>
        </p:txBody>
      </p:sp>
      <p:sp>
        <p:nvSpPr>
          <p:cNvPr id="233" name="Google Shape;124;p15"/>
          <p:cNvSpPr txBox="1"/>
          <p:nvPr/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pPr>
              <a:lnSpc>
                <a:spcPct val="115000"/>
              </a:lnSpc>
            </a:pPr>
            <a:endParaRPr sz="1800" b="1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34" name="Content Placeholder 2"/>
          <p:cNvSpPr txBox="1"/>
          <p:nvPr/>
        </p:nvSpPr>
        <p:spPr>
          <a:xfrm>
            <a:off x="628650" y="1369218"/>
            <a:ext cx="7886700" cy="32635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normAutofit/>
          </a:bodyPr>
          <a:lstStyle/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25 years of storage pre sales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8 Years doing pre sales for Ceph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First installation of Ceph on an ARM based server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Seen many configurations over that time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90 Server 720 OSD All Flash cluster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50PB Cluster’s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CephFS with Billions of files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IO500 submissions with Ceph on Arm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" grpId="1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8;p1"/>
          <p:cNvSpPr txBox="1">
            <a:spLocks noGrp="1"/>
          </p:cNvSpPr>
          <p:nvPr>
            <p:ph type="sldNum" sz="quarter" idx="2"/>
          </p:nvPr>
        </p:nvSpPr>
        <p:spPr>
          <a:xfrm>
            <a:off x="8743622" y="4892254"/>
            <a:ext cx="252056" cy="3098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237" name="Google Shape;122;p15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302" cy="5500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defTabSz="694944">
              <a:defRPr sz="3040"/>
            </a:lvl1pPr>
          </a:lstStyle>
          <a:p>
            <a:r>
              <a:t>Why this presentation?</a:t>
            </a:r>
          </a:p>
        </p:txBody>
      </p:sp>
      <p:sp>
        <p:nvSpPr>
          <p:cNvPr id="238" name="Google Shape;124;p15"/>
          <p:cNvSpPr txBox="1"/>
          <p:nvPr/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pPr>
              <a:lnSpc>
                <a:spcPct val="115000"/>
              </a:lnSpc>
            </a:pPr>
            <a:endParaRPr sz="1800" b="1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39" name="Content Placeholder 2"/>
          <p:cNvSpPr txBox="1"/>
          <p:nvPr/>
        </p:nvSpPr>
        <p:spPr>
          <a:xfrm>
            <a:off x="628650" y="1369218"/>
            <a:ext cx="7886700" cy="32635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Lots of customers get hardware choices wrong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Poor performance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More prone to data loss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Some hardware/ceph vendors sell bad hardware configs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Not the only way to do things but we have seen a lot of clusters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" grpId="1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8;p1"/>
          <p:cNvSpPr txBox="1">
            <a:spLocks noGrp="1"/>
          </p:cNvSpPr>
          <p:nvPr>
            <p:ph type="sldNum" sz="quarter" idx="2"/>
          </p:nvPr>
        </p:nvSpPr>
        <p:spPr>
          <a:xfrm>
            <a:off x="8743622" y="4892254"/>
            <a:ext cx="252056" cy="3098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242" name="Google Shape;122;p15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302" cy="5500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defTabSz="694944">
              <a:defRPr sz="3040"/>
            </a:lvl1pPr>
          </a:lstStyle>
          <a:p>
            <a:r>
              <a:t>Data protection - Number of nodes</a:t>
            </a:r>
          </a:p>
        </p:txBody>
      </p:sp>
      <p:sp>
        <p:nvSpPr>
          <p:cNvPr id="243" name="Google Shape;124;p15"/>
          <p:cNvSpPr txBox="1"/>
          <p:nvPr/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pPr>
              <a:lnSpc>
                <a:spcPct val="115000"/>
              </a:lnSpc>
            </a:pPr>
            <a:endParaRPr sz="1800" b="1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4" name="Content Placeholder 2"/>
          <p:cNvSpPr txBox="1"/>
          <p:nvPr/>
        </p:nvSpPr>
        <p:spPr>
          <a:xfrm>
            <a:off x="628650" y="1369218"/>
            <a:ext cx="7886700" cy="32635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Number of nodes should failure domain + 1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Replica 3 :– Minimum 4 Nodes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EC 5+3 :– Minimum 9 nodes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endParaRPr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When we see customers break this rule we often see data loss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EC 4+2 on 4 nodes 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Replica 2 :- Only if you don’t care about your data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" grpId="1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8;p1"/>
          <p:cNvSpPr txBox="1">
            <a:spLocks noGrp="1"/>
          </p:cNvSpPr>
          <p:nvPr>
            <p:ph type="sldNum" sz="quarter" idx="2"/>
          </p:nvPr>
        </p:nvSpPr>
        <p:spPr>
          <a:xfrm>
            <a:off x="8743622" y="4892254"/>
            <a:ext cx="252056" cy="3098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247" name="Google Shape;122;p15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302" cy="5500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defTabSz="694944">
              <a:defRPr sz="3040"/>
            </a:lvl1pPr>
          </a:lstStyle>
          <a:p>
            <a:r>
              <a:t>RocksDB/WAL on NVME</a:t>
            </a:r>
          </a:p>
        </p:txBody>
      </p:sp>
      <p:sp>
        <p:nvSpPr>
          <p:cNvPr id="248" name="Google Shape;124;p15"/>
          <p:cNvSpPr txBox="1"/>
          <p:nvPr/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pPr>
              <a:lnSpc>
                <a:spcPct val="115000"/>
              </a:lnSpc>
            </a:pPr>
            <a:endParaRPr sz="1800" b="1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9" name="Content Placeholder 2"/>
          <p:cNvSpPr txBox="1"/>
          <p:nvPr/>
        </p:nvSpPr>
        <p:spPr>
          <a:xfrm>
            <a:off x="628650" y="1369218"/>
            <a:ext cx="7886700" cy="32635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normAutofit/>
          </a:bodyPr>
          <a:lstStyle/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Extended recovery times if only on HDD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Any maintenance such as compaction takes an extended amount of time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Slows cluster down considerably as more writes go to HDD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Amount of objects affects amount of NVME needed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FFFFFF"/>
                </a:solidFill>
                <a:effectLst/>
                <a:latin typeface="Helvetica" pitchFamily="2" charset="0"/>
              </a:rPr>
              <a:t> Normally a 1:12 ratio of NVME:HDD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FFFFFF"/>
                </a:solidFill>
                <a:effectLst/>
                <a:latin typeface="Helvetica" pitchFamily="2" charset="0"/>
              </a:rPr>
              <a:t> Upstream recommendation is 1-4% typically we see 1%</a:t>
            </a:r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" grpId="1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8;p1"/>
          <p:cNvSpPr txBox="1">
            <a:spLocks noGrp="1"/>
          </p:cNvSpPr>
          <p:nvPr>
            <p:ph type="sldNum" sz="quarter" idx="2"/>
          </p:nvPr>
        </p:nvSpPr>
        <p:spPr>
          <a:xfrm>
            <a:off x="8743622" y="4892254"/>
            <a:ext cx="252056" cy="3098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257" name="Google Shape;122;p15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302" cy="5500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defTabSz="694944">
              <a:defRPr sz="3040"/>
            </a:lvl1pPr>
          </a:lstStyle>
          <a:p>
            <a:r>
              <a:t>The big drive tray chassis</a:t>
            </a:r>
          </a:p>
        </p:txBody>
      </p:sp>
      <p:sp>
        <p:nvSpPr>
          <p:cNvPr id="258" name="Google Shape;124;p15"/>
          <p:cNvSpPr txBox="1"/>
          <p:nvPr/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pPr>
              <a:lnSpc>
                <a:spcPct val="115000"/>
              </a:lnSpc>
            </a:pPr>
            <a:endParaRPr sz="1800" b="1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59" name="Content Placeholder 2"/>
          <p:cNvSpPr txBox="1"/>
          <p:nvPr/>
        </p:nvSpPr>
        <p:spPr>
          <a:xfrm>
            <a:off x="628650" y="1369218"/>
            <a:ext cx="7886700" cy="32635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normAutofit/>
          </a:bodyPr>
          <a:lstStyle/>
          <a:p>
            <a:pPr marL="160019" indent="-160019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Typically very deep so mean rack depth can be an issue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Around 1000mm with no cable management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endParaRPr dirty="0"/>
          </a:p>
          <a:p>
            <a:pPr marL="160019" indent="-160019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Drives are replaced by top loading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Need to pull entire tray out to replace </a:t>
            </a:r>
            <a:endParaRPr lang="en-GB" dirty="0"/>
          </a:p>
          <a:p>
            <a:pPr marL="457200" lvl="1" defTabSz="685800">
              <a:lnSpc>
                <a:spcPct val="90000"/>
              </a:lnSpc>
              <a:spcBef>
                <a:spcPts val="300"/>
              </a:spcBef>
              <a:buSzPct val="100000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lang="en-GB" dirty="0"/>
              <a:t>   f</a:t>
            </a:r>
            <a:r>
              <a:rPr dirty="0"/>
              <a:t>ailed</a:t>
            </a:r>
            <a:r>
              <a:rPr lang="en-GB" dirty="0"/>
              <a:t> </a:t>
            </a:r>
            <a:r>
              <a:rPr dirty="0"/>
              <a:t>drive</a:t>
            </a:r>
          </a:p>
          <a:p>
            <a:pPr marL="617219" lvl="1" indent="-160019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endParaRPr dirty="0"/>
          </a:p>
          <a:p>
            <a:pPr marL="160019" indent="-160019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SAS Cables get stressed when replacing HDD’s causing failures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Have customers who have moved away from these configurations due to cable problems</a:t>
            </a:r>
          </a:p>
        </p:txBody>
      </p:sp>
      <p:pic>
        <p:nvPicPr>
          <p:cNvPr id="260" name="Picture 3" descr="Picture 3"/>
          <p:cNvPicPr>
            <a:picLocks noChangeAspect="1"/>
          </p:cNvPicPr>
          <p:nvPr/>
        </p:nvPicPr>
        <p:blipFill>
          <a:blip r:embed="rId2"/>
          <a:srcRect l="478" r="12571"/>
          <a:stretch>
            <a:fillRect/>
          </a:stretch>
        </p:blipFill>
        <p:spPr>
          <a:xfrm>
            <a:off x="5839381" y="493477"/>
            <a:ext cx="3304619" cy="38006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6" h="21600" extrusionOk="0">
                <a:moveTo>
                  <a:pt x="3775" y="0"/>
                </a:moveTo>
                <a:lnTo>
                  <a:pt x="4192" y="137"/>
                </a:lnTo>
                <a:cubicBezTo>
                  <a:pt x="4373" y="198"/>
                  <a:pt x="4553" y="257"/>
                  <a:pt x="4737" y="308"/>
                </a:cubicBezTo>
                <a:cubicBezTo>
                  <a:pt x="4684" y="422"/>
                  <a:pt x="4632" y="400"/>
                  <a:pt x="4580" y="388"/>
                </a:cubicBezTo>
                <a:cubicBezTo>
                  <a:pt x="4265" y="343"/>
                  <a:pt x="3940" y="308"/>
                  <a:pt x="3635" y="183"/>
                </a:cubicBezTo>
                <a:cubicBezTo>
                  <a:pt x="3562" y="161"/>
                  <a:pt x="3478" y="161"/>
                  <a:pt x="3446" y="240"/>
                </a:cubicBezTo>
                <a:cubicBezTo>
                  <a:pt x="3393" y="354"/>
                  <a:pt x="3466" y="422"/>
                  <a:pt x="3540" y="478"/>
                </a:cubicBezTo>
                <a:cubicBezTo>
                  <a:pt x="3666" y="581"/>
                  <a:pt x="3812" y="559"/>
                  <a:pt x="3949" y="570"/>
                </a:cubicBezTo>
                <a:cubicBezTo>
                  <a:pt x="4327" y="627"/>
                  <a:pt x="4507" y="785"/>
                  <a:pt x="4591" y="1148"/>
                </a:cubicBezTo>
                <a:cubicBezTo>
                  <a:pt x="4266" y="1001"/>
                  <a:pt x="3939" y="1182"/>
                  <a:pt x="3624" y="1080"/>
                </a:cubicBezTo>
                <a:cubicBezTo>
                  <a:pt x="3540" y="1057"/>
                  <a:pt x="3414" y="1092"/>
                  <a:pt x="3456" y="1217"/>
                </a:cubicBezTo>
                <a:cubicBezTo>
                  <a:pt x="3498" y="1330"/>
                  <a:pt x="3634" y="1421"/>
                  <a:pt x="3392" y="1398"/>
                </a:cubicBezTo>
                <a:cubicBezTo>
                  <a:pt x="3214" y="1387"/>
                  <a:pt x="3162" y="1251"/>
                  <a:pt x="3109" y="1103"/>
                </a:cubicBezTo>
                <a:cubicBezTo>
                  <a:pt x="3067" y="1024"/>
                  <a:pt x="2951" y="978"/>
                  <a:pt x="2867" y="1023"/>
                </a:cubicBezTo>
                <a:cubicBezTo>
                  <a:pt x="2762" y="1069"/>
                  <a:pt x="2794" y="1194"/>
                  <a:pt x="2794" y="1285"/>
                </a:cubicBezTo>
                <a:cubicBezTo>
                  <a:pt x="2783" y="1455"/>
                  <a:pt x="2867" y="1534"/>
                  <a:pt x="3014" y="1568"/>
                </a:cubicBezTo>
                <a:cubicBezTo>
                  <a:pt x="3192" y="1614"/>
                  <a:pt x="3372" y="1672"/>
                  <a:pt x="3603" y="1740"/>
                </a:cubicBezTo>
                <a:cubicBezTo>
                  <a:pt x="3351" y="1854"/>
                  <a:pt x="3161" y="1831"/>
                  <a:pt x="2972" y="1740"/>
                </a:cubicBezTo>
                <a:cubicBezTo>
                  <a:pt x="2741" y="1638"/>
                  <a:pt x="2436" y="1500"/>
                  <a:pt x="2247" y="1625"/>
                </a:cubicBezTo>
                <a:cubicBezTo>
                  <a:pt x="1963" y="1807"/>
                  <a:pt x="1733" y="1694"/>
                  <a:pt x="1480" y="1660"/>
                </a:cubicBezTo>
                <a:cubicBezTo>
                  <a:pt x="955" y="1592"/>
                  <a:pt x="1281" y="1490"/>
                  <a:pt x="756" y="1433"/>
                </a:cubicBezTo>
                <a:cubicBezTo>
                  <a:pt x="546" y="1411"/>
                  <a:pt x="324" y="1318"/>
                  <a:pt x="20" y="1443"/>
                </a:cubicBezTo>
                <a:cubicBezTo>
                  <a:pt x="1396" y="2102"/>
                  <a:pt x="2049" y="2057"/>
                  <a:pt x="3278" y="2863"/>
                </a:cubicBezTo>
                <a:cubicBezTo>
                  <a:pt x="3225" y="2943"/>
                  <a:pt x="3172" y="2908"/>
                  <a:pt x="3119" y="2897"/>
                </a:cubicBezTo>
                <a:cubicBezTo>
                  <a:pt x="3035" y="2885"/>
                  <a:pt x="2930" y="2841"/>
                  <a:pt x="2909" y="2988"/>
                </a:cubicBezTo>
                <a:cubicBezTo>
                  <a:pt x="2898" y="3102"/>
                  <a:pt x="2962" y="3159"/>
                  <a:pt x="3067" y="3170"/>
                </a:cubicBezTo>
                <a:cubicBezTo>
                  <a:pt x="3372" y="3215"/>
                  <a:pt x="3645" y="3374"/>
                  <a:pt x="3918" y="3510"/>
                </a:cubicBezTo>
                <a:cubicBezTo>
                  <a:pt x="4044" y="3567"/>
                  <a:pt x="4181" y="3646"/>
                  <a:pt x="4129" y="3850"/>
                </a:cubicBezTo>
                <a:cubicBezTo>
                  <a:pt x="4024" y="3907"/>
                  <a:pt x="3949" y="3828"/>
                  <a:pt x="3865" y="3817"/>
                </a:cubicBezTo>
                <a:cubicBezTo>
                  <a:pt x="3781" y="3805"/>
                  <a:pt x="3583" y="3851"/>
                  <a:pt x="3635" y="3885"/>
                </a:cubicBezTo>
                <a:cubicBezTo>
                  <a:pt x="3877" y="4010"/>
                  <a:pt x="3435" y="4317"/>
                  <a:pt x="3729" y="4317"/>
                </a:cubicBezTo>
                <a:cubicBezTo>
                  <a:pt x="4212" y="4317"/>
                  <a:pt x="4475" y="4862"/>
                  <a:pt x="4937" y="4873"/>
                </a:cubicBezTo>
                <a:cubicBezTo>
                  <a:pt x="5011" y="4873"/>
                  <a:pt x="5043" y="4974"/>
                  <a:pt x="5043" y="5053"/>
                </a:cubicBezTo>
                <a:cubicBezTo>
                  <a:pt x="5043" y="5156"/>
                  <a:pt x="4969" y="5167"/>
                  <a:pt x="4895" y="5178"/>
                </a:cubicBezTo>
                <a:cubicBezTo>
                  <a:pt x="4780" y="5190"/>
                  <a:pt x="4654" y="5054"/>
                  <a:pt x="4507" y="5247"/>
                </a:cubicBezTo>
                <a:cubicBezTo>
                  <a:pt x="4780" y="5360"/>
                  <a:pt x="5063" y="5474"/>
                  <a:pt x="5052" y="5860"/>
                </a:cubicBezTo>
                <a:cubicBezTo>
                  <a:pt x="5052" y="5962"/>
                  <a:pt x="5169" y="6007"/>
                  <a:pt x="5253" y="6030"/>
                </a:cubicBezTo>
                <a:cubicBezTo>
                  <a:pt x="5400" y="6075"/>
                  <a:pt x="5515" y="6144"/>
                  <a:pt x="5599" y="6292"/>
                </a:cubicBezTo>
                <a:cubicBezTo>
                  <a:pt x="5599" y="6326"/>
                  <a:pt x="5599" y="6348"/>
                  <a:pt x="5599" y="6382"/>
                </a:cubicBezTo>
                <a:cubicBezTo>
                  <a:pt x="5578" y="6734"/>
                  <a:pt x="5367" y="6723"/>
                  <a:pt x="5136" y="6667"/>
                </a:cubicBezTo>
                <a:cubicBezTo>
                  <a:pt x="4863" y="6599"/>
                  <a:pt x="4591" y="6462"/>
                  <a:pt x="4297" y="6587"/>
                </a:cubicBezTo>
                <a:cubicBezTo>
                  <a:pt x="4707" y="6757"/>
                  <a:pt x="5158" y="6768"/>
                  <a:pt x="5536" y="7007"/>
                </a:cubicBezTo>
                <a:cubicBezTo>
                  <a:pt x="4128" y="7052"/>
                  <a:pt x="2888" y="6292"/>
                  <a:pt x="1522" y="5997"/>
                </a:cubicBezTo>
                <a:cubicBezTo>
                  <a:pt x="1564" y="6190"/>
                  <a:pt x="1680" y="6236"/>
                  <a:pt x="1775" y="6258"/>
                </a:cubicBezTo>
                <a:cubicBezTo>
                  <a:pt x="2279" y="6406"/>
                  <a:pt x="2720" y="6700"/>
                  <a:pt x="3182" y="6950"/>
                </a:cubicBezTo>
                <a:cubicBezTo>
                  <a:pt x="3371" y="7052"/>
                  <a:pt x="3508" y="7166"/>
                  <a:pt x="3582" y="7382"/>
                </a:cubicBezTo>
                <a:cubicBezTo>
                  <a:pt x="3645" y="7586"/>
                  <a:pt x="3771" y="7677"/>
                  <a:pt x="4002" y="7620"/>
                </a:cubicBezTo>
                <a:cubicBezTo>
                  <a:pt x="4192" y="7575"/>
                  <a:pt x="4392" y="7597"/>
                  <a:pt x="4591" y="7620"/>
                </a:cubicBezTo>
                <a:cubicBezTo>
                  <a:pt x="4812" y="7643"/>
                  <a:pt x="5063" y="7870"/>
                  <a:pt x="5010" y="7995"/>
                </a:cubicBezTo>
                <a:cubicBezTo>
                  <a:pt x="4905" y="8199"/>
                  <a:pt x="4727" y="8096"/>
                  <a:pt x="4580" y="8073"/>
                </a:cubicBezTo>
                <a:cubicBezTo>
                  <a:pt x="4401" y="8051"/>
                  <a:pt x="4075" y="7994"/>
                  <a:pt x="4075" y="8017"/>
                </a:cubicBezTo>
                <a:cubicBezTo>
                  <a:pt x="3960" y="8528"/>
                  <a:pt x="3698" y="8142"/>
                  <a:pt x="3509" y="8142"/>
                </a:cubicBezTo>
                <a:cubicBezTo>
                  <a:pt x="3331" y="8142"/>
                  <a:pt x="3151" y="8085"/>
                  <a:pt x="2983" y="8040"/>
                </a:cubicBezTo>
                <a:cubicBezTo>
                  <a:pt x="2763" y="7983"/>
                  <a:pt x="2562" y="8086"/>
                  <a:pt x="2352" y="8108"/>
                </a:cubicBezTo>
                <a:cubicBezTo>
                  <a:pt x="2163" y="8131"/>
                  <a:pt x="2269" y="8425"/>
                  <a:pt x="2153" y="8550"/>
                </a:cubicBezTo>
                <a:cubicBezTo>
                  <a:pt x="2132" y="8584"/>
                  <a:pt x="2111" y="8585"/>
                  <a:pt x="2090" y="8585"/>
                </a:cubicBezTo>
                <a:cubicBezTo>
                  <a:pt x="2027" y="9471"/>
                  <a:pt x="924" y="9254"/>
                  <a:pt x="924" y="9288"/>
                </a:cubicBezTo>
                <a:cubicBezTo>
                  <a:pt x="829" y="9345"/>
                  <a:pt x="714" y="9209"/>
                  <a:pt x="599" y="9345"/>
                </a:cubicBezTo>
                <a:cubicBezTo>
                  <a:pt x="1093" y="9969"/>
                  <a:pt x="1848" y="10118"/>
                  <a:pt x="2521" y="10583"/>
                </a:cubicBezTo>
                <a:cubicBezTo>
                  <a:pt x="1964" y="10742"/>
                  <a:pt x="1638" y="10197"/>
                  <a:pt x="1228" y="10265"/>
                </a:cubicBezTo>
                <a:cubicBezTo>
                  <a:pt x="1028" y="10435"/>
                  <a:pt x="1628" y="10707"/>
                  <a:pt x="1050" y="10787"/>
                </a:cubicBezTo>
                <a:cubicBezTo>
                  <a:pt x="1302" y="10934"/>
                  <a:pt x="1482" y="11083"/>
                  <a:pt x="1660" y="11253"/>
                </a:cubicBezTo>
                <a:cubicBezTo>
                  <a:pt x="1965" y="11560"/>
                  <a:pt x="2027" y="11763"/>
                  <a:pt x="1880" y="12172"/>
                </a:cubicBezTo>
                <a:cubicBezTo>
                  <a:pt x="1785" y="12444"/>
                  <a:pt x="1649" y="12694"/>
                  <a:pt x="1775" y="13012"/>
                </a:cubicBezTo>
                <a:cubicBezTo>
                  <a:pt x="1859" y="13227"/>
                  <a:pt x="1828" y="13376"/>
                  <a:pt x="1513" y="13273"/>
                </a:cubicBezTo>
                <a:cubicBezTo>
                  <a:pt x="1177" y="13171"/>
                  <a:pt x="1050" y="13364"/>
                  <a:pt x="1134" y="13750"/>
                </a:cubicBezTo>
                <a:cubicBezTo>
                  <a:pt x="1187" y="14000"/>
                  <a:pt x="1134" y="14079"/>
                  <a:pt x="903" y="14045"/>
                </a:cubicBezTo>
                <a:cubicBezTo>
                  <a:pt x="651" y="14011"/>
                  <a:pt x="409" y="13852"/>
                  <a:pt x="94" y="13932"/>
                </a:cubicBezTo>
                <a:cubicBezTo>
                  <a:pt x="346" y="14386"/>
                  <a:pt x="882" y="14250"/>
                  <a:pt x="1176" y="14682"/>
                </a:cubicBezTo>
                <a:cubicBezTo>
                  <a:pt x="830" y="14682"/>
                  <a:pt x="557" y="14681"/>
                  <a:pt x="304" y="14590"/>
                </a:cubicBezTo>
                <a:cubicBezTo>
                  <a:pt x="199" y="14556"/>
                  <a:pt x="83" y="14510"/>
                  <a:pt x="20" y="14647"/>
                </a:cubicBezTo>
                <a:cubicBezTo>
                  <a:pt x="-54" y="14806"/>
                  <a:pt x="94" y="14862"/>
                  <a:pt x="178" y="14885"/>
                </a:cubicBezTo>
                <a:cubicBezTo>
                  <a:pt x="420" y="14964"/>
                  <a:pt x="609" y="15147"/>
                  <a:pt x="819" y="15295"/>
                </a:cubicBezTo>
                <a:cubicBezTo>
                  <a:pt x="1271" y="15613"/>
                  <a:pt x="1764" y="15884"/>
                  <a:pt x="2142" y="16407"/>
                </a:cubicBezTo>
                <a:cubicBezTo>
                  <a:pt x="1669" y="16270"/>
                  <a:pt x="1313" y="15953"/>
                  <a:pt x="861" y="15897"/>
                </a:cubicBezTo>
                <a:cubicBezTo>
                  <a:pt x="1250" y="16373"/>
                  <a:pt x="1743" y="16691"/>
                  <a:pt x="2205" y="17043"/>
                </a:cubicBezTo>
                <a:cubicBezTo>
                  <a:pt x="2342" y="17146"/>
                  <a:pt x="2479" y="17213"/>
                  <a:pt x="2500" y="17428"/>
                </a:cubicBezTo>
                <a:cubicBezTo>
                  <a:pt x="2563" y="17848"/>
                  <a:pt x="2731" y="18190"/>
                  <a:pt x="3109" y="18372"/>
                </a:cubicBezTo>
                <a:cubicBezTo>
                  <a:pt x="3109" y="18372"/>
                  <a:pt x="3087" y="18439"/>
                  <a:pt x="3077" y="18473"/>
                </a:cubicBezTo>
                <a:cubicBezTo>
                  <a:pt x="2846" y="18485"/>
                  <a:pt x="2668" y="18234"/>
                  <a:pt x="2385" y="18325"/>
                </a:cubicBezTo>
                <a:cubicBezTo>
                  <a:pt x="2668" y="18666"/>
                  <a:pt x="2899" y="18961"/>
                  <a:pt x="3287" y="19120"/>
                </a:cubicBezTo>
                <a:cubicBezTo>
                  <a:pt x="3602" y="19245"/>
                  <a:pt x="3991" y="19325"/>
                  <a:pt x="4222" y="19733"/>
                </a:cubicBezTo>
                <a:cubicBezTo>
                  <a:pt x="3960" y="19813"/>
                  <a:pt x="3760" y="19710"/>
                  <a:pt x="3561" y="19642"/>
                </a:cubicBezTo>
                <a:cubicBezTo>
                  <a:pt x="3256" y="19528"/>
                  <a:pt x="2951" y="19404"/>
                  <a:pt x="2647" y="19290"/>
                </a:cubicBezTo>
                <a:cubicBezTo>
                  <a:pt x="2531" y="19245"/>
                  <a:pt x="2405" y="19222"/>
                  <a:pt x="2331" y="19427"/>
                </a:cubicBezTo>
                <a:cubicBezTo>
                  <a:pt x="2720" y="19472"/>
                  <a:pt x="2952" y="19744"/>
                  <a:pt x="3194" y="20005"/>
                </a:cubicBezTo>
                <a:cubicBezTo>
                  <a:pt x="3330" y="20153"/>
                  <a:pt x="3445" y="20346"/>
                  <a:pt x="3687" y="20278"/>
                </a:cubicBezTo>
                <a:cubicBezTo>
                  <a:pt x="3813" y="20244"/>
                  <a:pt x="3896" y="20345"/>
                  <a:pt x="3886" y="20482"/>
                </a:cubicBezTo>
                <a:cubicBezTo>
                  <a:pt x="3833" y="20958"/>
                  <a:pt x="4139" y="21118"/>
                  <a:pt x="4454" y="21208"/>
                </a:cubicBezTo>
                <a:cubicBezTo>
                  <a:pt x="4685" y="21276"/>
                  <a:pt x="4903" y="21380"/>
                  <a:pt x="5117" y="21493"/>
                </a:cubicBezTo>
                <a:lnTo>
                  <a:pt x="5312" y="21600"/>
                </a:lnTo>
                <a:lnTo>
                  <a:pt x="21546" y="21600"/>
                </a:lnTo>
                <a:lnTo>
                  <a:pt x="21546" y="0"/>
                </a:lnTo>
                <a:lnTo>
                  <a:pt x="3775" y="0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" grpId="1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8;p1"/>
          <p:cNvSpPr txBox="1">
            <a:spLocks noGrp="1"/>
          </p:cNvSpPr>
          <p:nvPr>
            <p:ph type="sldNum" sz="quarter" idx="2"/>
          </p:nvPr>
        </p:nvSpPr>
        <p:spPr>
          <a:xfrm>
            <a:off x="8743622" y="4892254"/>
            <a:ext cx="252056" cy="3098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263" name="Google Shape;122;p15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302" cy="5500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defTabSz="694944">
              <a:defRPr sz="3040"/>
            </a:lvl1pPr>
          </a:lstStyle>
          <a:p>
            <a:r>
              <a:t>Top Loading Chassis</a:t>
            </a:r>
          </a:p>
        </p:txBody>
      </p:sp>
      <p:sp>
        <p:nvSpPr>
          <p:cNvPr id="264" name="Google Shape;124;p15"/>
          <p:cNvSpPr txBox="1"/>
          <p:nvPr/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pPr>
              <a:lnSpc>
                <a:spcPct val="115000"/>
              </a:lnSpc>
            </a:pPr>
            <a:endParaRPr sz="1800" b="1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65" name="Content Placeholder 2"/>
          <p:cNvSpPr txBox="1"/>
          <p:nvPr/>
        </p:nvSpPr>
        <p:spPr>
          <a:xfrm>
            <a:off x="628650" y="1369218"/>
            <a:ext cx="7886700" cy="32635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normAutofit/>
          </a:bodyPr>
          <a:lstStyle/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Limited NVME Slots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Usually not enough for 1:12 ratio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No extra slots for MDS/S3 meta data</a:t>
            </a:r>
          </a:p>
          <a:p>
            <a:pPr lvl="1" indent="457200" defTabSz="685800">
              <a:lnSpc>
                <a:spcPct val="90000"/>
              </a:lnSpc>
              <a:spcBef>
                <a:spcPts val="300"/>
              </a:spcBef>
              <a:buFont typeface="Arial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endParaRPr/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Limited PCIe Slots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endParaRPr/>
          </a:p>
          <a:p>
            <a:pPr marL="163285" indent="-163285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t>Have to pull whole chassis out to replace failed drive</a:t>
            </a:r>
          </a:p>
        </p:txBody>
      </p:sp>
      <p:pic>
        <p:nvPicPr>
          <p:cNvPr id="266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4168" y="882917"/>
            <a:ext cx="2857501" cy="22669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" grpId="1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8;p1"/>
          <p:cNvSpPr txBox="1">
            <a:spLocks noGrp="1"/>
          </p:cNvSpPr>
          <p:nvPr>
            <p:ph type="sldNum" sz="quarter" idx="2"/>
          </p:nvPr>
        </p:nvSpPr>
        <p:spPr>
          <a:xfrm>
            <a:off x="8715370" y="4892254"/>
            <a:ext cx="308561" cy="3098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  <p:sp>
        <p:nvSpPr>
          <p:cNvPr id="269" name="Google Shape;122;p15"/>
          <p:cNvSpPr txBox="1">
            <a:spLocks noGrp="1"/>
          </p:cNvSpPr>
          <p:nvPr>
            <p:ph type="body" sz="quarter" idx="1"/>
          </p:nvPr>
        </p:nvSpPr>
        <p:spPr>
          <a:xfrm>
            <a:off x="327106" y="218440"/>
            <a:ext cx="8505302" cy="5500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defTabSz="694944">
              <a:defRPr sz="3040"/>
            </a:lvl1pPr>
          </a:lstStyle>
          <a:p>
            <a:r>
              <a:t>Most Common config 2U24 Drives</a:t>
            </a:r>
          </a:p>
        </p:txBody>
      </p:sp>
      <p:sp>
        <p:nvSpPr>
          <p:cNvPr id="270" name="Google Shape;124;p15"/>
          <p:cNvSpPr txBox="1"/>
          <p:nvPr/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pPr>
              <a:lnSpc>
                <a:spcPct val="115000"/>
              </a:lnSpc>
            </a:pPr>
            <a:endParaRPr sz="1800" b="1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71" name="Content Placeholder 2"/>
          <p:cNvSpPr txBox="1"/>
          <p:nvPr/>
        </p:nvSpPr>
        <p:spPr>
          <a:xfrm>
            <a:off x="628650" y="1369218"/>
            <a:ext cx="7886700" cy="32635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normAutofit/>
          </a:bodyPr>
          <a:lstStyle/>
          <a:p>
            <a:pPr marL="160019" indent="-160019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sz="2000" dirty="0"/>
              <a:t>Typically have options for 4 or more NVME devices</a:t>
            </a:r>
          </a:p>
          <a:p>
            <a:pPr marL="160019" indent="-160019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endParaRPr dirty="0"/>
          </a:p>
          <a:p>
            <a:pPr marL="160019" indent="-160019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sz="2000" dirty="0"/>
              <a:t>Easy to service</a:t>
            </a:r>
          </a:p>
          <a:p>
            <a:pPr marL="160019" indent="-160019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endParaRPr dirty="0"/>
          </a:p>
          <a:p>
            <a:pPr marL="160019" indent="-160019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sz="2000" dirty="0"/>
              <a:t>Good mix of capacity/density</a:t>
            </a:r>
          </a:p>
          <a:p>
            <a:pPr marL="160019" indent="-160019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endParaRPr dirty="0"/>
          </a:p>
          <a:p>
            <a:pPr marL="160019" indent="-160019" defTabSz="685800">
              <a:lnSpc>
                <a:spcPct val="90000"/>
              </a:lnSpc>
              <a:spcBef>
                <a:spcPts val="700"/>
              </a:spcBef>
              <a:buSzPct val="100000"/>
              <a:buFont typeface="Arial"/>
              <a:buChar char="•"/>
              <a:defRPr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sz="2000" dirty="0"/>
              <a:t>With Modern CPU’s then 1 Socket processor is best choice</a:t>
            </a:r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2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No Numa bus issues</a:t>
            </a:r>
            <a:endParaRPr sz="1800" dirty="0"/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2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Lower Cost motherboard</a:t>
            </a:r>
            <a:endParaRPr sz="1800" dirty="0"/>
          </a:p>
          <a:p>
            <a:pPr marL="628650" lvl="1" indent="-171450" defTabSz="685800">
              <a:lnSpc>
                <a:spcPct val="90000"/>
              </a:lnSpc>
              <a:spcBef>
                <a:spcPts val="300"/>
              </a:spcBef>
              <a:buSzPct val="100000"/>
              <a:buFont typeface="Arial"/>
              <a:buChar char="•"/>
              <a:defRPr sz="12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defRPr>
            </a:pPr>
            <a:r>
              <a:rPr dirty="0"/>
              <a:t>Don’t need lots of PCIe Lanes for HDD configs</a:t>
            </a:r>
          </a:p>
        </p:txBody>
      </p:sp>
      <p:pic>
        <p:nvPicPr>
          <p:cNvPr id="272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8311" y="1231141"/>
            <a:ext cx="3591380" cy="20231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" grpId="1" animBg="1" advAuto="0"/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4248</TotalTime>
  <Words>1042</Words>
  <Application>Microsoft Macintosh PowerPoint</Application>
  <PresentationFormat>On-screen Show (16:9)</PresentationFormat>
  <Paragraphs>189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Aptos</vt:lpstr>
      <vt:lpstr>Aptos Display</vt:lpstr>
      <vt:lpstr>Arial</vt:lpstr>
      <vt:lpstr>Helvetica</vt:lpstr>
      <vt:lpstr>Inter</vt:lpstr>
      <vt:lpstr>Urbanist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Darren Soothill</cp:lastModifiedBy>
  <cp:revision>2</cp:revision>
  <dcterms:modified xsi:type="dcterms:W3CDTF">2024-07-15T15:10:36Z</dcterms:modified>
</cp:coreProperties>
</file>