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142532839" r:id="rId2"/>
    <p:sldId id="2142532871" r:id="rId3"/>
    <p:sldId id="2142532872" r:id="rId4"/>
    <p:sldId id="2142532854" r:id="rId5"/>
    <p:sldId id="2142532876" r:id="rId6"/>
    <p:sldId id="2142532877" r:id="rId7"/>
    <p:sldId id="2142532878" r:id="rId8"/>
    <p:sldId id="2142532879" r:id="rId9"/>
    <p:sldId id="2142532880" r:id="rId10"/>
    <p:sldId id="2142532881" r:id="rId11"/>
    <p:sldId id="2142532882" r:id="rId12"/>
    <p:sldId id="2142532883" r:id="rId13"/>
    <p:sldId id="2142532884" r:id="rId14"/>
    <p:sldId id="2142532862" r:id="rId15"/>
    <p:sldId id="2142532874" r:id="rId16"/>
    <p:sldId id="2142532873" r:id="rId17"/>
    <p:sldId id="2142532885" r:id="rId18"/>
    <p:sldId id="439" r:id="rId19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3D418-829C-14F8-C3B2-9907147F1BA5}" v="1089" dt="2024-05-22T14:04:05.475"/>
    <p1510:client id="{7C50537D-014E-79EB-1A2D-8DEC3FE762B5}" v="3724" dt="2024-05-22T11:49:23.664"/>
    <p1510:client id="{D545DF94-6212-47C7-1C82-EBCAA4563504}" v="46" dt="2024-05-22T16:56:39.5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213DA-0779-F64B-93E8-2D0A5DB82C5B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E0EA6-110C-1648-B650-4E2286BCEAEC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07486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Group Name / DOC ID / Month XX, 2022 / © 2022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3709396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948999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712834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404529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40668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231841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800422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335655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606564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818271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366646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123871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2478634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958605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711297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4219619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2E38B8-B0B4-AD41-AC6E-B781F46A9FD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676208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03267-43EC-328A-25DD-3036A9401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D3E0E0-0076-12E6-1D7D-BC56AE6BE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3EE99-D5AF-B91A-BF2D-10DC917A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9FA01-CD94-91D8-E398-8D245F9CC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1BA81-22C0-32EC-51FF-15B50E75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46156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CC1B-0804-6ABB-8582-9770C0054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B3A4C-1E2C-6211-E6E0-1A1A4179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023E64-9F4D-33B9-2C2B-AECAB126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981C4-01C6-838F-164A-2D2C1FD2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52347-39A6-C08E-1AAD-77453C81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772624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E4AA6-8F61-E750-2604-70EC37D25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383D3-71BE-6012-4799-B0DC601B5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4A9F5-D5CE-B2E2-B523-44B4EF78E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81B4B-A192-AD1A-EA94-A3DCB3DBD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B52A6-FC1C-F0CC-07DA-19F740116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3719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21F8-30FD-8628-7FB5-2C29F56B3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F5946-C2B8-7CAB-73F2-A59E24518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557FF2-AD8F-C2A1-A8A7-9B65BEF806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D43FE2-6CE4-B589-896C-6A8E54E9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E42C-918A-7A05-4C08-DF2D475E2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97065-5B6A-8A56-00AE-D3718C89C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5487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7378A-A017-BB0D-59FC-A51D8C9AA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655CB-1C91-378A-DA41-F35EC8D52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FDF044-E835-BAD7-DE68-29ADC49ED7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75750E-09B3-B45E-1254-C175876B38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BA96BF-AB5E-BECA-B784-D6735AAFE7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5444BE-810D-8B70-B9A4-7925EF101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EC3E7B-DE05-F9FC-58F7-BD253585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378CF6-DD82-57C2-BC39-C46FD6B7C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84479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2CE6-704E-2F32-716D-79855C60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5FAC2-3BEA-DD38-D174-6B00E270D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4B2C4-D2F3-7795-1C41-351A64619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580DF-A7B3-CAA1-C3BB-226143211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408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DCE5EB-3A54-6BCF-C8C1-72B3F8213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D6C0C-9376-7EAA-51D4-C4ACA8A70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19ED3-BF42-8FEE-DF73-408C1E865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0694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F1929-7A5C-E0AA-65F6-560A00B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1F3E1-F611-69A6-55C7-E75A12761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A4459-D344-FBBA-F23F-EA19CA35A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1B3E36-C14D-89F2-5EA2-7CD08E86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8B4EC-D4C2-68EE-6D31-73AFABC57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9EDA54-9FAF-58B0-4D57-7335389BD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1822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D5BB-AA0A-0DE6-422C-04332BEE3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30A543-95B0-91FD-89BB-8E84FE13B7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E36A7-BD1C-36A1-D0B3-C2096415E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4474A9-B27C-27D6-29B6-D49ED8A9C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9CC4F8-D6E3-A15A-4916-A8E9E05E9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24D900-F6FC-DE11-208A-7061F7704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31859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C6D12-E5A4-094C-77DB-6369EC6C5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3C9885-2365-BE8A-E9AF-C196C32079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BC0B9-8ADA-73BB-5BE4-79F7C4E9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2E7C3-CDD5-73C2-2208-ACB95A7B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F1FBF-CA3B-8668-44EF-1C71B6F6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44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C17D97-3B2D-527A-EF86-10BC43D411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55FFD8-1F87-29A7-CC47-19AD2CDB4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09D8C-5654-63E7-96FB-D6EB3A65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95E7A-B504-1816-02D5-C45D0982C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745E0-D08D-287F-B990-1BA3E9C5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6954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, imagery, half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A412C-EE28-6248-612D-41BAAD7F0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192024"/>
            <a:ext cx="5049878" cy="5239544"/>
          </a:xfrm>
        </p:spPr>
        <p:txBody>
          <a:bodyPr/>
          <a:lstStyle>
            <a:lvl1pPr>
              <a:lnSpc>
                <a:spcPct val="100000"/>
              </a:lnSpc>
              <a:defRPr sz="42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 descr="Place imagery here">
            <a:extLst>
              <a:ext uri="{FF2B5EF4-FFF2-40B4-BE49-F238E27FC236}">
                <a16:creationId xmlns:a16="http://schemas.microsoft.com/office/drawing/2014/main" id="{9CD5B627-E439-376E-A00C-87BAFF059FD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80919" y="284956"/>
            <a:ext cx="5523781" cy="6287294"/>
          </a:xfrm>
          <a:solidFill>
            <a:srgbClr val="E0E0E0"/>
          </a:solidFill>
        </p:spPr>
        <p:txBody>
          <a:bodyPr anchor="ctr"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Place imagery here</a:t>
            </a:r>
          </a:p>
        </p:txBody>
      </p:sp>
      <p:pic>
        <p:nvPicPr>
          <p:cNvPr id="9" name="Picture 8" descr="IBM 8-bar logo">
            <a:extLst>
              <a:ext uri="{FF2B5EF4-FFF2-40B4-BE49-F238E27FC236}">
                <a16:creationId xmlns:a16="http://schemas.microsoft.com/office/drawing/2014/main" id="{735CD4FC-3A11-28F6-09EF-9089FE9596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8888" y="6263482"/>
            <a:ext cx="819043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3881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BM 8-bar logo">
            <a:extLst>
              <a:ext uri="{FF2B5EF4-FFF2-40B4-BE49-F238E27FC236}">
                <a16:creationId xmlns:a16="http://schemas.microsoft.com/office/drawing/2014/main" id="{F7060FE5-C047-4041-AB41-F553D2847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2004" y="3084230"/>
            <a:ext cx="1727991" cy="68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83803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, plain, business un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6957-63E4-1587-AB6D-C18AE4E0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8" y="192024"/>
            <a:ext cx="5524575" cy="2286794"/>
          </a:xfrm>
        </p:spPr>
        <p:txBody>
          <a:bodyPr/>
          <a:lstStyle>
            <a:lvl1pPr>
              <a:lnSpc>
                <a:spcPct val="100000"/>
              </a:lnSpc>
              <a:defRPr sz="4299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A2629C-3C99-5809-3D6C-46ACEB922F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7998" y="6231636"/>
            <a:ext cx="5524575" cy="381000"/>
          </a:xfrm>
        </p:spPr>
        <p:txBody>
          <a:bodyPr anchor="b"/>
          <a:lstStyle>
            <a:lvl1pPr>
              <a:lnSpc>
                <a:spcPct val="110000"/>
              </a:lnSpc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IBM 8-bar logo">
            <a:extLst>
              <a:ext uri="{FF2B5EF4-FFF2-40B4-BE49-F238E27FC236}">
                <a16:creationId xmlns:a16="http://schemas.microsoft.com/office/drawing/2014/main" id="{6C5E26C6-9CEF-2A61-0C64-FAACB68F53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38525" y="6263482"/>
            <a:ext cx="819043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841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AFC4A8-F313-C5E1-0529-EC7540A8A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2A015-A429-3ABB-5454-055F7A4DB2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CC37C-61C7-0A62-B817-8A3DB62879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A501C2-9655-334F-994C-72EB0AA48F14}" type="datetimeFigureOut">
              <a:rPr lang="en-IL" smtClean="0"/>
              <a:t>05/22/2024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51E6-8F63-9A94-268E-255474DDE5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3AABE2-E3D9-3AE1-45BD-EE88D1537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F1A29D-B7C0-194D-86B4-07FC6EF4015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6525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gbenhano@ibm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52VyCTR2NlZ6ongbe6-CJfP4qxr1_zH83FB_WukWD7c/edi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7B690C-9D17-98A7-45F7-4EFA635AE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79" y="864308"/>
            <a:ext cx="5808002" cy="2564295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6000" dirty="0"/>
            </a:br>
            <a:r>
              <a:rPr lang="en-US" sz="6000" dirty="0">
                <a:solidFill>
                  <a:schemeClr val="accent1"/>
                </a:solidFill>
              </a:rPr>
              <a:t>RGW Deduplication</a:t>
            </a:r>
            <a:br>
              <a:rPr lang="en-US" sz="4800" dirty="0"/>
            </a:br>
            <a:br>
              <a:rPr lang="en-US" sz="4250" dirty="0"/>
            </a:br>
            <a:endParaRPr lang="en-US"/>
          </a:p>
        </p:txBody>
      </p:sp>
      <p:pic>
        <p:nvPicPr>
          <p:cNvPr id="6" name="Picture Placeholder 5" descr="Illustration of cyan arrows flowing to the upper right corner of slide">
            <a:extLst>
              <a:ext uri="{FF2B5EF4-FFF2-40B4-BE49-F238E27FC236}">
                <a16:creationId xmlns:a16="http://schemas.microsoft.com/office/drawing/2014/main" id="{23CEE5CD-E831-3DFC-F207-808C15690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TextBox 1" descr="IBM 8-bar logo in black">
            <a:extLst>
              <a:ext uri="{FF2B5EF4-FFF2-40B4-BE49-F238E27FC236}">
                <a16:creationId xmlns:a16="http://schemas.microsoft.com/office/drawing/2014/main" id="{47FF669D-AFD9-83C3-6B35-1F5CF8033F7D}"/>
              </a:ext>
            </a:extLst>
          </p:cNvPr>
          <p:cNvSpPr txBox="1"/>
          <p:nvPr/>
        </p:nvSpPr>
        <p:spPr>
          <a:xfrm>
            <a:off x="444442" y="6375016"/>
            <a:ext cx="0" cy="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0" tIns="0" rIns="0" bIns="0" rtlCol="0">
            <a:noAutofit/>
          </a:bodyPr>
          <a:lstStyle/>
          <a:p>
            <a:pPr marL="222188" indent="-223330" defTabSz="1218956">
              <a:spcBef>
                <a:spcPts val="1450"/>
              </a:spcBef>
              <a:buSzPct val="100000"/>
              <a:buFontTx/>
              <a:buChar char="–"/>
            </a:pPr>
            <a:endParaRPr lang="en-US" sz="900" kern="0">
              <a:solidFill>
                <a:srgbClr val="000000"/>
              </a:solidFill>
              <a:ea typeface="+mj-ea"/>
              <a:cs typeface="+mj-cs"/>
              <a:sym typeface="IBM Plex Sans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DB6F73-914E-50D3-B4F6-7D50B8D9C307}"/>
              </a:ext>
            </a:extLst>
          </p:cNvPr>
          <p:cNvSpPr txBox="1"/>
          <p:nvPr/>
        </p:nvSpPr>
        <p:spPr>
          <a:xfrm>
            <a:off x="457200" y="4492487"/>
            <a:ext cx="521804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Gabriel </a:t>
            </a:r>
            <a:r>
              <a:rPr lang="en-US" sz="1800" err="1">
                <a:solidFill>
                  <a:schemeClr val="accent1"/>
                </a:solidFill>
              </a:rPr>
              <a:t>BenHanokh</a:t>
            </a:r>
            <a:r>
              <a:rPr lang="en-US" sz="1800" dirty="0">
                <a:solidFill>
                  <a:schemeClr val="accent1"/>
                </a:solidFill>
              </a:rPr>
              <a:t> (</a:t>
            </a:r>
            <a:r>
              <a:rPr lang="en-US" sz="18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gbenhano@ibm.com</a:t>
            </a:r>
            <a:r>
              <a:rPr lang="en-US" sz="1800" dirty="0">
                <a:solidFill>
                  <a:schemeClr val="accent1"/>
                </a:solidFill>
              </a:rPr>
              <a:t>)</a:t>
            </a:r>
            <a:endParaRPr lang="en-US" dirty="0">
              <a:solidFill>
                <a:schemeClr val="accent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788573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452101" cy="89795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  <a:ea typeface="+mj-lt"/>
                <a:cs typeface="+mj-lt"/>
              </a:rPr>
              <a:t>Follow Server-Side Copy model</a:t>
            </a:r>
            <a:endParaRPr lang="en-US" sz="4400" dirty="0" err="1">
              <a:solidFill>
                <a:srgbClr val="000000"/>
              </a:solidFill>
              <a:latin typeface="Aptos Display"/>
              <a:cs typeface="Arial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02922" y="1442136"/>
            <a:ext cx="10411095" cy="479127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Server-Side-Copy supports sharing tail objects between multiple head objects which is a form of deduplication</a:t>
            </a:r>
          </a:p>
          <a:p>
            <a:r>
              <a:rPr lang="en-US" dirty="0">
                <a:latin typeface="Aptos"/>
                <a:cs typeface="Arial"/>
              </a:rPr>
              <a:t>The S3 object identity (name, attributes...) is maintained in the Head-Object and must be unique</a:t>
            </a:r>
          </a:p>
          <a:p>
            <a:r>
              <a:rPr lang="en-US" dirty="0">
                <a:latin typeface="Aptos"/>
                <a:cs typeface="Arial"/>
              </a:rPr>
              <a:t>The Tail objects holds plain data and can be shared</a:t>
            </a:r>
          </a:p>
          <a:p>
            <a:r>
              <a:rPr lang="en-US" dirty="0">
                <a:latin typeface="Aptos"/>
                <a:cs typeface="Arial"/>
              </a:rPr>
              <a:t>The first 4MB in the Head Object is duplicated</a:t>
            </a:r>
          </a:p>
          <a:p>
            <a:r>
              <a:rPr lang="en-US" dirty="0">
                <a:solidFill>
                  <a:schemeClr val="accent1"/>
                </a:solidFill>
                <a:latin typeface="Aptos"/>
                <a:cs typeface="Arial"/>
              </a:rPr>
              <a:t>Is it possible to split the head object into two separate objects?</a:t>
            </a:r>
          </a:p>
          <a:p>
            <a:pPr lvl="1"/>
            <a:r>
              <a:rPr lang="en-US" dirty="0">
                <a:latin typeface="Aptos"/>
                <a:cs typeface="Arial"/>
              </a:rPr>
              <a:t>The first object holding only the attributes (and the name)</a:t>
            </a:r>
            <a:endParaRPr lang="en-US">
              <a:latin typeface="Aptos"/>
              <a:cs typeface="Arial"/>
            </a:endParaRPr>
          </a:p>
          <a:p>
            <a:pPr lvl="1"/>
            <a:r>
              <a:rPr lang="en-US" dirty="0">
                <a:latin typeface="Aptos" panose="02110004020202020204"/>
                <a:cs typeface="Arial"/>
              </a:rPr>
              <a:t>The second object will be a new tail object holding only data?</a:t>
            </a:r>
          </a:p>
          <a:p>
            <a:r>
              <a:rPr lang="en-US" dirty="0">
                <a:latin typeface="Aptos" panose="02110004020202020204"/>
                <a:cs typeface="Arial"/>
              </a:rPr>
              <a:t>This could be utilized in **future** release as an enhancement </a:t>
            </a:r>
          </a:p>
        </p:txBody>
      </p:sp>
    </p:spTree>
    <p:extLst>
      <p:ext uri="{BB962C8B-B14F-4D97-AF65-F5344CB8AC3E}">
        <p14:creationId xmlns:p14="http://schemas.microsoft.com/office/powerpoint/2010/main" val="313678022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452101" cy="89795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  <a:ea typeface="+mj-lt"/>
                <a:cs typeface="+mj-lt"/>
              </a:rPr>
              <a:t>Existing Server-Side Copy - </a:t>
            </a:r>
            <a:r>
              <a:rPr lang="en-US" sz="4400" dirty="0">
                <a:solidFill>
                  <a:srgbClr val="000000"/>
                </a:solidFill>
                <a:latin typeface="Aptos Display"/>
                <a:ea typeface="+mj-lt"/>
                <a:cs typeface="Arial"/>
              </a:rPr>
              <a:t>Limitations</a:t>
            </a:r>
            <a:endParaRPr lang="en-US" sz="4400" dirty="0">
              <a:latin typeface="Aptos Display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02922" y="1442136"/>
            <a:ext cx="10411095" cy="479127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Doesn’t support encrypted objects</a:t>
            </a:r>
          </a:p>
          <a:p>
            <a:r>
              <a:rPr lang="en-US" dirty="0">
                <a:latin typeface="Aptos"/>
                <a:cs typeface="Arial"/>
              </a:rPr>
              <a:t>Doesn’t support Copy between 2 remote objects</a:t>
            </a:r>
          </a:p>
          <a:p>
            <a:r>
              <a:rPr lang="en-US" dirty="0">
                <a:latin typeface="Aptos"/>
                <a:cs typeface="Arial"/>
              </a:rPr>
              <a:t>Doesn’t support Copy between 2 different pools</a:t>
            </a:r>
          </a:p>
          <a:p>
            <a:r>
              <a:rPr lang="en-US" dirty="0">
                <a:latin typeface="Aptos"/>
                <a:cs typeface="Arial"/>
              </a:rPr>
              <a:t>Doesn’t support Copy with different placement rules</a:t>
            </a:r>
          </a:p>
          <a:p>
            <a:pPr lvl="1"/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ptos"/>
                <a:cs typeface="Arial"/>
              </a:rPr>
              <a:t>Why can’t we simply override the TGT placement rules?</a:t>
            </a:r>
          </a:p>
          <a:p>
            <a:pPr marL="0" indent="0">
              <a:buNone/>
            </a:pP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7969781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452101" cy="89795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  <a:ea typeface="+mj-lt"/>
                <a:cs typeface="+mj-lt"/>
              </a:rPr>
              <a:t>Changes to Server-Side Copy Model</a:t>
            </a:r>
            <a:endParaRPr lang="en-US" sz="4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02922" y="1442136"/>
            <a:ext cx="10411095" cy="479127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Server-Side-Copy</a:t>
            </a:r>
          </a:p>
          <a:p>
            <a:pPr lvl="1"/>
            <a:r>
              <a:rPr lang="en-US" dirty="0">
                <a:latin typeface="Aptos"/>
                <a:cs typeface="Arial"/>
              </a:rPr>
              <a:t>Read SRC Head Object (data and attributes)</a:t>
            </a:r>
          </a:p>
          <a:p>
            <a:pPr lvl="1"/>
            <a:r>
              <a:rPr lang="en-US" dirty="0">
                <a:ea typeface="+mn-lt"/>
                <a:cs typeface="+mn-lt"/>
              </a:rPr>
              <a:t>INC Ref-Count on SRC Tail-Object</a:t>
            </a:r>
            <a:endParaRPr lang="en-US" dirty="0">
              <a:latin typeface="Aptos"/>
              <a:cs typeface="Arial"/>
            </a:endParaRPr>
          </a:p>
          <a:p>
            <a:pPr lvl="1"/>
            <a:r>
              <a:rPr lang="en-US" dirty="0">
                <a:latin typeface="Aptos"/>
                <a:cs typeface="Arial"/>
              </a:rPr>
              <a:t>Copy the Head Object </a:t>
            </a:r>
            <a:r>
              <a:rPr lang="en-US" u="sng" dirty="0">
                <a:latin typeface="Aptos"/>
                <a:cs typeface="Arial"/>
              </a:rPr>
              <a:t>data </a:t>
            </a:r>
            <a:r>
              <a:rPr lang="en-US" dirty="0">
                <a:latin typeface="Aptos"/>
                <a:cs typeface="Arial"/>
              </a:rPr>
              <a:t>and </a:t>
            </a:r>
            <a:r>
              <a:rPr lang="en-US" u="sng" dirty="0">
                <a:latin typeface="Aptos"/>
                <a:cs typeface="Arial"/>
              </a:rPr>
              <a:t>attributes </a:t>
            </a:r>
            <a:r>
              <a:rPr lang="en-US" dirty="0">
                <a:ea typeface="+mn-lt"/>
                <a:cs typeface="+mn-lt"/>
              </a:rPr>
              <a:t>from SRC to the TGT</a:t>
            </a:r>
          </a:p>
          <a:p>
            <a:pPr lvl="2"/>
            <a:r>
              <a:rPr lang="en-US" sz="1800" dirty="0">
                <a:latin typeface="Aptos"/>
                <a:cs typeface="Arial"/>
              </a:rPr>
              <a:t>Replace the TGT Manifest with a modified SRC Manifest</a:t>
            </a:r>
          </a:p>
          <a:p>
            <a:pPr lvl="1"/>
            <a:r>
              <a:rPr lang="en-US" dirty="0">
                <a:cs typeface="Arial"/>
              </a:rPr>
              <a:t>BG-Delete of old TGT if existed</a:t>
            </a:r>
          </a:p>
          <a:p>
            <a:r>
              <a:rPr lang="en-US" dirty="0">
                <a:cs typeface="Arial"/>
              </a:rPr>
              <a:t>RGW </a:t>
            </a:r>
            <a:r>
              <a:rPr lang="en-US" err="1">
                <a:cs typeface="Arial"/>
              </a:rPr>
              <a:t>Dedup</a:t>
            </a:r>
            <a:endParaRPr lang="en-US">
              <a:cs typeface="Arial"/>
            </a:endParaRPr>
          </a:p>
          <a:p>
            <a:pPr lvl="1"/>
            <a:r>
              <a:rPr lang="en-US" dirty="0">
                <a:latin typeface="Aptos"/>
                <a:cs typeface="Arial"/>
              </a:rPr>
              <a:t>Keep the existing TGT Head-Object (data and attributes)</a:t>
            </a:r>
          </a:p>
          <a:p>
            <a:pPr lvl="1"/>
            <a:r>
              <a:rPr lang="en-US" dirty="0">
                <a:latin typeface="Aptos"/>
                <a:cs typeface="Arial"/>
              </a:rPr>
              <a:t>Read SRC Head Object </a:t>
            </a:r>
            <a:r>
              <a:rPr lang="en-US" u="sng" dirty="0">
                <a:latin typeface="Aptos"/>
                <a:cs typeface="Arial"/>
              </a:rPr>
              <a:t>attributes</a:t>
            </a:r>
            <a:r>
              <a:rPr lang="en-US" dirty="0">
                <a:latin typeface="Aptos"/>
                <a:cs typeface="Arial"/>
              </a:rPr>
              <a:t> only(no data)</a:t>
            </a:r>
            <a:endParaRPr lang="en-US">
              <a:latin typeface="Aptos"/>
            </a:endParaRPr>
          </a:p>
          <a:p>
            <a:pPr lvl="1"/>
            <a:r>
              <a:rPr lang="en-US" dirty="0">
                <a:ea typeface="+mn-lt"/>
                <a:cs typeface="+mn-lt"/>
              </a:rPr>
              <a:t>INC Ref-Count on SRC Tail-Object</a:t>
            </a:r>
            <a:endParaRPr lang="en-US" dirty="0">
              <a:latin typeface="Aptos"/>
              <a:cs typeface="Arial"/>
            </a:endParaRPr>
          </a:p>
          <a:p>
            <a:pPr lvl="1"/>
            <a:r>
              <a:rPr lang="en-US" dirty="0">
                <a:latin typeface="Aptos"/>
                <a:cs typeface="Arial"/>
              </a:rPr>
              <a:t>Copy SRC Manifest to TGT</a:t>
            </a:r>
          </a:p>
          <a:p>
            <a:pPr lvl="1"/>
            <a:r>
              <a:rPr lang="en-US" dirty="0">
                <a:latin typeface="Aptos"/>
                <a:cs typeface="Arial"/>
              </a:rPr>
              <a:t>BG-Delete TGT Tail-Objects</a:t>
            </a:r>
          </a:p>
          <a:p>
            <a:pPr lvl="1"/>
            <a:endParaRPr lang="en-US" dirty="0">
              <a:latin typeface="Aptos"/>
              <a:cs typeface="Arial"/>
            </a:endParaRPr>
          </a:p>
          <a:p>
            <a:pPr lvl="1"/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74276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452101" cy="89795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000000"/>
                </a:solidFill>
                <a:ea typeface="+mj-lt"/>
                <a:cs typeface="+mj-lt"/>
              </a:rPr>
              <a:t>Changes to Server-Side Copy Model (</a:t>
            </a:r>
            <a:r>
              <a:rPr lang="en-US" sz="4400" dirty="0" err="1">
                <a:solidFill>
                  <a:srgbClr val="000000"/>
                </a:solidFill>
                <a:ea typeface="+mj-lt"/>
                <a:cs typeface="+mj-lt"/>
              </a:rPr>
              <a:t>Cont</a:t>
            </a:r>
            <a:r>
              <a:rPr lang="en-US" sz="4400" dirty="0">
                <a:solidFill>
                  <a:srgbClr val="000000"/>
                </a:solidFill>
                <a:ea typeface="+mj-lt"/>
                <a:cs typeface="+mj-lt"/>
              </a:rPr>
              <a:t>)</a:t>
            </a:r>
            <a:endParaRPr lang="en-US" sz="44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02922" y="1442136"/>
            <a:ext cx="10411095" cy="479127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ea typeface="+mn-lt"/>
                <a:cs typeface="+mn-lt"/>
              </a:rPr>
              <a:t>Do we have a mode for BG Delete of Tail Objects while keeping the Head-Object intact?</a:t>
            </a:r>
            <a:endParaRPr lang="en-US">
              <a:solidFill>
                <a:schemeClr val="accent4">
                  <a:lumMod val="75000"/>
                </a:schemeClr>
              </a:solidFill>
              <a:ea typeface="+mn-lt"/>
              <a:cs typeface="Arial"/>
            </a:endParaRPr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Arial"/>
              </a:rPr>
              <a:t>Do we support a BG-Delete of tail objects while the object is still active?</a:t>
            </a:r>
          </a:p>
          <a:p>
            <a:pPr lvl="1"/>
            <a:r>
              <a:rPr lang="en-US" dirty="0">
                <a:solidFill>
                  <a:schemeClr val="accent4">
                    <a:lumMod val="75000"/>
                  </a:schemeClr>
                </a:solidFill>
                <a:cs typeface="Arial"/>
              </a:rPr>
              <a:t>Need to protect against access to the tail objects while they are being deleted</a:t>
            </a:r>
          </a:p>
          <a:p>
            <a:pPr lvl="1"/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ptos" panose="02110004020202020204"/>
                <a:cs typeface="Arial"/>
              </a:rPr>
              <a:t>Do we know if any </a:t>
            </a:r>
            <a:r>
              <a:rPr lang="en-US" err="1">
                <a:solidFill>
                  <a:schemeClr val="accent4">
                    <a:lumMod val="75000"/>
                  </a:schemeClr>
                </a:solidFill>
                <a:latin typeface="Aptos" panose="02110004020202020204"/>
                <a:cs typeface="Arial"/>
              </a:rPr>
              <a:t>rgw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Aptos" panose="02110004020202020204"/>
                <a:cs typeface="Arial"/>
              </a:rPr>
              <a:t> holds an old copy of the manifest?</a:t>
            </a:r>
          </a:p>
          <a:p>
            <a:pPr marL="0" indent="0">
              <a:buNone/>
            </a:pPr>
            <a:endParaRPr lang="en-US" dirty="0">
              <a:latin typeface="Aptos" panose="02110004020202020204"/>
              <a:cs typeface="Arial"/>
            </a:endParaRPr>
          </a:p>
          <a:p>
            <a:endParaRPr lang="en-US" dirty="0">
              <a:latin typeface="Aptos" panose="02110004020202020204"/>
              <a:cs typeface="Arial"/>
            </a:endParaRPr>
          </a:p>
          <a:p>
            <a:pPr lvl="1"/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562366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Step-0: Preparation (Ingress)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ptos"/>
                <a:cs typeface="Arial"/>
              </a:rPr>
              <a:t>Iterate over all buckets and over all objects in the buckets</a:t>
            </a:r>
          </a:p>
          <a:p>
            <a:pPr lvl="1"/>
            <a:r>
              <a:rPr lang="en-US" sz="1800" dirty="0">
                <a:latin typeface="Aptos"/>
                <a:cs typeface="Arial"/>
              </a:rPr>
              <a:t>Skip objects not in your shard (we got </a:t>
            </a:r>
            <a:r>
              <a:rPr lang="en-US" sz="1800" b="1" dirty="0">
                <a:latin typeface="Aptos"/>
                <a:cs typeface="Arial"/>
              </a:rPr>
              <a:t>N</a:t>
            </a:r>
            <a:r>
              <a:rPr lang="en-US" sz="1800" dirty="0">
                <a:latin typeface="Aptos"/>
                <a:cs typeface="Arial"/>
              </a:rPr>
              <a:t> shards)</a:t>
            </a:r>
          </a:p>
          <a:p>
            <a:pPr lvl="1"/>
            <a:r>
              <a:rPr lang="en-US" sz="1800" dirty="0">
                <a:latin typeface="Aptos"/>
                <a:cs typeface="Arial"/>
              </a:rPr>
              <a:t>Skip objects smaller than 4MB (since we keep the head-obj)</a:t>
            </a:r>
          </a:p>
          <a:p>
            <a:r>
              <a:rPr lang="en-US" sz="2400" dirty="0">
                <a:latin typeface="Aptos"/>
                <a:cs typeface="Arial"/>
              </a:rPr>
              <a:t>For each S3-Object find its head-object and read attributes from it into a </a:t>
            </a:r>
            <a:r>
              <a:rPr lang="en-US" sz="2400" b="1" dirty="0">
                <a:latin typeface="Aptos"/>
                <a:cs typeface="Arial"/>
              </a:rPr>
              <a:t>record</a:t>
            </a:r>
            <a:endParaRPr lang="en-US" sz="24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MD5</a:t>
            </a:r>
          </a:p>
          <a:p>
            <a:pPr lvl="1"/>
            <a:r>
              <a:rPr lang="en-US" sz="1600" dirty="0">
                <a:latin typeface="Aptos"/>
                <a:cs typeface="Arial"/>
              </a:rPr>
              <a:t>SHA256 (if exists)</a:t>
            </a:r>
            <a:endParaRPr lang="en-US" sz="16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Object-length</a:t>
            </a:r>
            <a:endParaRPr lang="en-US" sz="16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Part-count (for multi-part)</a:t>
            </a:r>
            <a:endParaRPr lang="en-US" sz="16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version</a:t>
            </a:r>
            <a:endParaRPr lang="en-US" sz="16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Manifest</a:t>
            </a:r>
            <a:endParaRPr lang="en-US" sz="1600">
              <a:latin typeface="Aptos"/>
            </a:endParaRPr>
          </a:p>
          <a:p>
            <a:pPr lvl="1"/>
            <a:r>
              <a:rPr lang="en-US" sz="1600" b="1" dirty="0">
                <a:latin typeface="Aptos"/>
                <a:cs typeface="Arial"/>
              </a:rPr>
              <a:t>Shared</a:t>
            </a:r>
            <a:r>
              <a:rPr lang="en-US" sz="1600" dirty="0">
                <a:latin typeface="Aptos"/>
                <a:cs typeface="Arial"/>
              </a:rPr>
              <a:t>-Manifest-Object or </a:t>
            </a:r>
            <a:r>
              <a:rPr lang="en-US" sz="1600" b="1" dirty="0">
                <a:latin typeface="Aptos"/>
                <a:cs typeface="Arial"/>
              </a:rPr>
              <a:t>Dedicated</a:t>
            </a:r>
            <a:r>
              <a:rPr lang="en-US" sz="1600" dirty="0">
                <a:latin typeface="Aptos"/>
                <a:cs typeface="Arial"/>
              </a:rPr>
              <a:t>-Manifest-Object</a:t>
            </a:r>
            <a:endParaRPr lang="en-US" sz="1600">
              <a:latin typeface="Aptos"/>
            </a:endParaRPr>
          </a:p>
          <a:p>
            <a:pPr lvl="1"/>
            <a:r>
              <a:rPr lang="en-US" sz="1600" dirty="0">
                <a:latin typeface="Aptos"/>
                <a:cs typeface="Arial"/>
              </a:rPr>
              <a:t>The head-object Rados-name (which we already have)</a:t>
            </a:r>
            <a:endParaRPr lang="en-US" sz="1600">
              <a:latin typeface="Aptos"/>
            </a:endParaRPr>
          </a:p>
          <a:p>
            <a:pPr lvl="2"/>
            <a:r>
              <a:rPr lang="en-US" sz="1600" dirty="0">
                <a:latin typeface="Aptos"/>
                <a:cs typeface="Arial"/>
              </a:rPr>
              <a:t>No need for head-object name if this is a </a:t>
            </a:r>
            <a:r>
              <a:rPr lang="en-US" sz="1600" b="1" dirty="0">
                <a:latin typeface="Aptos"/>
                <a:cs typeface="Arial"/>
              </a:rPr>
              <a:t>Shared</a:t>
            </a:r>
            <a:r>
              <a:rPr lang="en-US" sz="1600" dirty="0">
                <a:latin typeface="Aptos"/>
                <a:cs typeface="Arial"/>
              </a:rPr>
              <a:t>-Manifest-Object</a:t>
            </a:r>
            <a:endParaRPr lang="en-US" sz="1600">
              <a:latin typeface="Aptos"/>
            </a:endParaRPr>
          </a:p>
          <a:p>
            <a:endParaRPr lang="en-US" dirty="0"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550241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Step-0: Preparation (Egress)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ptos"/>
                <a:cs typeface="Arial"/>
              </a:rPr>
              <a:t>Shard the output into </a:t>
            </a:r>
            <a:r>
              <a:rPr lang="en-US" sz="2400" b="1" dirty="0">
                <a:latin typeface="Aptos"/>
                <a:cs typeface="Arial"/>
              </a:rPr>
              <a:t>M</a:t>
            </a:r>
            <a:r>
              <a:rPr lang="en-US" sz="2400" dirty="0">
                <a:latin typeface="Aptos"/>
                <a:cs typeface="Arial"/>
              </a:rPr>
              <a:t> shards</a:t>
            </a:r>
          </a:p>
          <a:p>
            <a:r>
              <a:rPr lang="en-US" sz="2400" dirty="0">
                <a:latin typeface="Aptos"/>
                <a:cs typeface="Arial"/>
              </a:rPr>
              <a:t>The output is broken into Blocks of fixed size (4-16KB??)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Blocks are uniquely identified </a:t>
            </a:r>
            <a:r>
              <a:rPr lang="en-US" sz="2000" u="sng" dirty="0">
                <a:latin typeface="Aptos"/>
                <a:cs typeface="Arial"/>
              </a:rPr>
              <a:t>within an output shard</a:t>
            </a:r>
            <a:r>
              <a:rPr lang="en-US" sz="2000" dirty="0">
                <a:latin typeface="Aptos"/>
                <a:cs typeface="Arial"/>
              </a:rPr>
              <a:t> by a 32 bits disk-block-index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The output shard is a concatenation of the outputs of the N Ingress shards</a:t>
            </a:r>
          </a:p>
          <a:p>
            <a:r>
              <a:rPr lang="en-US" sz="2400" dirty="0">
                <a:latin typeface="Aptos"/>
                <a:cs typeface="Arial"/>
              </a:rPr>
              <a:t>Each Block contains multiple Records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Records don't cross block boundaries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When reading a Record, we need to read its full disk-block and search for it</a:t>
            </a:r>
          </a:p>
          <a:p>
            <a:pPr lvl="2"/>
            <a:r>
              <a:rPr lang="en-US" sz="1600" dirty="0">
                <a:latin typeface="Aptos"/>
                <a:cs typeface="Arial"/>
              </a:rPr>
              <a:t>Ideally, we will use 4KB disk-blocks</a:t>
            </a:r>
          </a:p>
          <a:p>
            <a:r>
              <a:rPr lang="en-US" sz="2400" dirty="0">
                <a:latin typeface="Aptos"/>
                <a:cs typeface="Arial"/>
              </a:rPr>
              <a:t>Write the Disk Blocks into Rados/RGW objects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Try and fit multiple sequential blocks in a single write for efficiency</a:t>
            </a:r>
          </a:p>
          <a:p>
            <a:pPr lvl="1"/>
            <a:r>
              <a:rPr lang="en-US" sz="2000" dirty="0">
                <a:cs typeface="Arial"/>
              </a:rPr>
              <a:t>Ideal write size is 4MB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353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Step-1: Table Construction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ptos"/>
                <a:cs typeface="Arial"/>
              </a:rPr>
              <a:t>Process a single owned (concatenated) output shard</a:t>
            </a:r>
            <a:endParaRPr lang="en-US">
              <a:cs typeface="Arial"/>
            </a:endParaRPr>
          </a:p>
          <a:p>
            <a:r>
              <a:rPr lang="en-US">
                <a:cs typeface="Arial"/>
              </a:rPr>
              <a:t>Read the summery table to find the entries count and pre-</a:t>
            </a:r>
            <a:r>
              <a:rPr lang="en-US" dirty="0">
                <a:cs typeface="Arial"/>
              </a:rPr>
              <a:t>allocate an open-addressing hash-table</a:t>
            </a:r>
          </a:p>
          <a:p>
            <a:r>
              <a:rPr lang="en-US">
                <a:latin typeface="Aptos"/>
                <a:cs typeface="Arial"/>
              </a:rPr>
              <a:t>Hash-table</a:t>
            </a:r>
            <a:r>
              <a:rPr lang="en-US" dirty="0">
                <a:latin typeface="Aptos"/>
                <a:cs typeface="Arial"/>
              </a:rPr>
              <a:t> entries format:</a:t>
            </a:r>
          </a:p>
          <a:p>
            <a:pPr lvl="1"/>
            <a:r>
              <a:rPr lang="en-US" sz="1800">
                <a:latin typeface="Aptos"/>
                <a:cs typeface="Arial"/>
              </a:rPr>
              <a:t>Key: 16B MD5 + 4B Length + 2B Part_Count</a:t>
            </a:r>
            <a:endParaRPr lang="en-US" sz="1800">
              <a:latin typeface="Aptos"/>
            </a:endParaRPr>
          </a:p>
          <a:p>
            <a:pPr lvl="1"/>
            <a:r>
              <a:rPr lang="en-US" sz="1800" dirty="0">
                <a:latin typeface="Aptos"/>
                <a:cs typeface="Arial"/>
              </a:rPr>
              <a:t>Data: 4B disk-block-index + 1B flags +1B pad</a:t>
            </a:r>
            <a:endParaRPr lang="en-US" sz="180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Flags:</a:t>
            </a:r>
            <a:endParaRPr lang="en-US" sz="1800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Shared-Manifest-Object or Dedicated-Manifest-Object</a:t>
            </a:r>
            <a:endParaRPr lang="en-US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Singleton or Multicopy entry</a:t>
            </a:r>
            <a:endParaRPr lang="en-US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Has valid SHA256 or need to be calculated</a:t>
            </a:r>
            <a:endParaRPr lang="en-US">
              <a:latin typeface="Aptos"/>
            </a:endParaRPr>
          </a:p>
          <a:p>
            <a:pPr lvl="1"/>
            <a:r>
              <a:rPr lang="en-US" sz="1800">
                <a:latin typeface="Aptos"/>
                <a:cs typeface="Arial"/>
              </a:rPr>
              <a:t>Hash-Links: 4B indices into the table instead of pointers (allows 4B unique MD5)</a:t>
            </a:r>
            <a:endParaRPr lang="en-US" sz="1800">
              <a:latin typeface="Aptos"/>
            </a:endParaRPr>
          </a:p>
          <a:p>
            <a:pPr lvl="1"/>
            <a:r>
              <a:rPr lang="en-US" sz="1800" dirty="0">
                <a:latin typeface="Aptos"/>
                <a:cs typeface="Arial"/>
              </a:rPr>
              <a:t>Total is </a:t>
            </a:r>
            <a:r>
              <a:rPr lang="en-US" sz="1800" b="1" dirty="0">
                <a:latin typeface="Aptos"/>
                <a:cs typeface="Arial"/>
              </a:rPr>
              <a:t>32B</a:t>
            </a:r>
            <a:r>
              <a:rPr lang="en-US" sz="1800" dirty="0">
                <a:latin typeface="Aptos"/>
                <a:cs typeface="Arial"/>
              </a:rPr>
              <a:t> per a unique MD5 </a:t>
            </a:r>
            <a:endParaRPr lang="en-US" sz="1800">
              <a:latin typeface="Aptos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7801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Step-1: Table Construction (Cont.)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Process the records one by one based on the MD5</a:t>
            </a:r>
            <a:endParaRPr lang="en-US" dirty="0">
              <a:cs typeface="Arial"/>
            </a:endParaRPr>
          </a:p>
          <a:p>
            <a:r>
              <a:rPr lang="en-US" dirty="0">
                <a:latin typeface="Aptos"/>
                <a:cs typeface="Arial"/>
              </a:rPr>
              <a:t>Lookup the MD5 in the table and if doesn’t exist add a new entry</a:t>
            </a:r>
          </a:p>
          <a:p>
            <a:pPr lvl="1"/>
            <a:r>
              <a:rPr lang="en-US" dirty="0">
                <a:latin typeface="Aptos"/>
                <a:cs typeface="Arial"/>
              </a:rPr>
              <a:t>The key is the MD5 # Size # Part-Count</a:t>
            </a:r>
          </a:p>
          <a:p>
            <a:pPr lvl="1"/>
            <a:r>
              <a:rPr lang="en-US" dirty="0">
                <a:latin typeface="Aptos"/>
                <a:cs typeface="Arial"/>
              </a:rPr>
              <a:t>Set the current Block-Index as value</a:t>
            </a:r>
          </a:p>
          <a:p>
            <a:pPr lvl="1"/>
            <a:r>
              <a:rPr lang="en-US" dirty="0">
                <a:latin typeface="Aptos"/>
                <a:cs typeface="Arial"/>
              </a:rPr>
              <a:t>Set flags:</a:t>
            </a:r>
            <a:endParaRPr lang="en-US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Shared-Manifest-Object or Dedicated-Manifest-Object based on the record values</a:t>
            </a:r>
            <a:endParaRPr lang="en-US" sz="180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Singleton (as it is the first time we saw it)</a:t>
            </a:r>
            <a:endParaRPr lang="en-US" sz="180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Has valid SHA256 or need to be calculated based on the record values</a:t>
            </a:r>
            <a:endParaRPr lang="en-US" sz="1800" dirty="0">
              <a:latin typeface="Aptos"/>
            </a:endParaRPr>
          </a:p>
          <a:p>
            <a:endParaRPr lang="en-US" sz="2600" dirty="0">
              <a:latin typeface="Aptos"/>
              <a:cs typeface="Arial"/>
            </a:endParaRPr>
          </a:p>
          <a:p>
            <a:endParaRPr lang="en-US" sz="1800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24570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Step-1: Table Construction (Cont.)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If a hash-table entry already exists for the record’s MD5:</a:t>
            </a:r>
          </a:p>
          <a:p>
            <a:pPr lvl="1"/>
            <a:r>
              <a:rPr lang="en-US" dirty="0">
                <a:latin typeface="Aptos"/>
                <a:cs typeface="Arial"/>
              </a:rPr>
              <a:t>If the hash-table entry is a Shared-Manifest-Object:</a:t>
            </a:r>
            <a:endParaRPr lang="en-US" dirty="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If the new record is a Shared-Manifest-Object -&gt; skip it</a:t>
            </a:r>
            <a:endParaRPr lang="en-US" sz="180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If the new record is a Dedicated-Manifest-Object -&gt; turn off the </a:t>
            </a:r>
            <a:r>
              <a:rPr lang="en-US" sz="1800" dirty="0" err="1">
                <a:latin typeface="Aptos"/>
                <a:cs typeface="Arial"/>
              </a:rPr>
              <a:t>hashtable</a:t>
            </a:r>
            <a:r>
              <a:rPr lang="en-US" sz="1800" dirty="0">
                <a:latin typeface="Aptos"/>
                <a:cs typeface="Arial"/>
              </a:rPr>
              <a:t>-entry singleton bit </a:t>
            </a:r>
          </a:p>
          <a:p>
            <a:pPr lvl="1"/>
            <a:r>
              <a:rPr lang="en-US" dirty="0">
                <a:latin typeface="Aptos"/>
                <a:cs typeface="Arial"/>
              </a:rPr>
              <a:t>If the hash-table entry is a Dedicated-Manifest-Object:</a:t>
            </a:r>
            <a:endParaRPr lang="en-US" dirty="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If the new record is Shared-Manifest-Object -&gt; change the </a:t>
            </a:r>
            <a:r>
              <a:rPr lang="en-US" sz="1800" err="1">
                <a:latin typeface="Aptos"/>
                <a:cs typeface="Arial"/>
              </a:rPr>
              <a:t>hashtable</a:t>
            </a:r>
            <a:r>
              <a:rPr lang="en-US" sz="1800" dirty="0">
                <a:latin typeface="Aptos"/>
                <a:cs typeface="Arial"/>
              </a:rPr>
              <a:t>-entry setting the new record index in the entry and updating the SHA256 bit based on the new record values (should probably be set)</a:t>
            </a:r>
            <a:endParaRPr lang="en-US" sz="1800" dirty="0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Change the entry flag from Dedicated-Manifest-Object to Shared-Manifest-Object</a:t>
            </a:r>
            <a:endParaRPr lang="en-US" dirty="0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Turn off the singleton bit if it is on (as we will dedup the entry)</a:t>
            </a:r>
            <a:endParaRPr lang="en-US" dirty="0">
              <a:latin typeface="Aptos"/>
            </a:endParaRPr>
          </a:p>
          <a:p>
            <a:pPr lvl="2"/>
            <a:r>
              <a:rPr lang="en-US" sz="1800" dirty="0">
                <a:latin typeface="Aptos"/>
                <a:cs typeface="Arial"/>
              </a:rPr>
              <a:t>If the new record is a Dedicated-Manifest-Object:</a:t>
            </a:r>
            <a:endParaRPr lang="en-US" sz="1800" dirty="0">
              <a:latin typeface="Aptos"/>
            </a:endParaRPr>
          </a:p>
          <a:p>
            <a:pPr lvl="3"/>
            <a:r>
              <a:rPr lang="en-US" dirty="0">
                <a:latin typeface="Aptos"/>
                <a:cs typeface="Arial"/>
              </a:rPr>
              <a:t>Turn off the singleton bit if it is on (as we will dedup the entry)</a:t>
            </a:r>
            <a:endParaRPr lang="en-US" dirty="0">
              <a:latin typeface="Aptos"/>
            </a:endParaRPr>
          </a:p>
          <a:p>
            <a:r>
              <a:rPr lang="en-US" dirty="0">
                <a:latin typeface="Aptos"/>
                <a:cs typeface="Arial"/>
              </a:rPr>
              <a:t>We will always use a S</a:t>
            </a:r>
            <a:r>
              <a:rPr lang="en-US" dirty="0">
                <a:ea typeface="+mn-lt"/>
                <a:cs typeface="+mn-lt"/>
              </a:rPr>
              <a:t>hared-Manifest-Object as SRC (if exists)</a:t>
            </a:r>
            <a:endParaRPr lang="en-US" dirty="0">
              <a:latin typeface="Aptos"/>
              <a:cs typeface="Arial"/>
            </a:endParaRPr>
          </a:p>
          <a:p>
            <a:endParaRPr lang="en-US" dirty="0">
              <a:latin typeface="Aptos"/>
              <a:cs typeface="Arial"/>
            </a:endParaRPr>
          </a:p>
          <a:p>
            <a:endParaRPr lang="en-US" sz="2600" dirty="0">
              <a:cs typeface="Arial"/>
            </a:endParaRPr>
          </a:p>
          <a:p>
            <a:endParaRPr lang="en-US" sz="1800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3882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Step-2: Deduplication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Purge all entries not marked for-</a:t>
            </a:r>
            <a:r>
              <a:rPr lang="en-US" dirty="0" err="1">
                <a:latin typeface="Aptos"/>
                <a:cs typeface="Arial"/>
              </a:rPr>
              <a:t>dedup</a:t>
            </a:r>
            <a:r>
              <a:rPr lang="en-US" dirty="0">
                <a:latin typeface="Aptos"/>
                <a:cs typeface="Arial"/>
              </a:rPr>
              <a:t> (i.e. singleton bit is set)</a:t>
            </a:r>
          </a:p>
          <a:p>
            <a:pPr lvl="1"/>
            <a:r>
              <a:rPr lang="en-US" dirty="0">
                <a:latin typeface="Aptos"/>
                <a:cs typeface="Arial"/>
              </a:rPr>
              <a:t>Ideally destroy the old table and construct a new compact table holding only entries we need to </a:t>
            </a:r>
            <a:r>
              <a:rPr lang="en-US" dirty="0" err="1">
                <a:latin typeface="Aptos"/>
                <a:cs typeface="Arial"/>
              </a:rPr>
              <a:t>dedup</a:t>
            </a:r>
            <a:r>
              <a:rPr lang="en-US" dirty="0">
                <a:latin typeface="Aptos"/>
                <a:cs typeface="Arial"/>
              </a:rPr>
              <a:t> with a single entry per a unique MD5</a:t>
            </a:r>
          </a:p>
          <a:p>
            <a:r>
              <a:rPr lang="en-US" dirty="0">
                <a:latin typeface="Aptos"/>
                <a:cs typeface="Arial"/>
              </a:rPr>
              <a:t>Iterate over all disk-records in the shard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If the record is marked as Shared-Manifest-Object -&gt; skip it (no need to </a:t>
            </a:r>
            <a:r>
              <a:rPr lang="en-US" sz="2000" dirty="0" err="1">
                <a:latin typeface="Aptos"/>
                <a:cs typeface="Arial"/>
              </a:rPr>
              <a:t>dedup</a:t>
            </a:r>
            <a:r>
              <a:rPr lang="en-US" sz="2000" dirty="0">
                <a:latin typeface="Aptos"/>
                <a:cs typeface="Arial"/>
              </a:rPr>
              <a:t>)</a:t>
            </a:r>
          </a:p>
          <a:p>
            <a:pPr lvl="2"/>
            <a:r>
              <a:rPr lang="en-US" dirty="0">
                <a:latin typeface="Aptos"/>
                <a:cs typeface="Arial"/>
              </a:rPr>
              <a:t>Assert that the SRC-entry in the table is marked as a </a:t>
            </a:r>
            <a:r>
              <a:rPr lang="en-US" dirty="0" err="1">
                <a:latin typeface="Aptos"/>
                <a:cs typeface="Arial"/>
              </a:rPr>
              <a:t>dedup</a:t>
            </a:r>
            <a:r>
              <a:rPr lang="en-US" dirty="0">
                <a:latin typeface="Aptos"/>
                <a:cs typeface="Arial"/>
              </a:rPr>
              <a:t> entry</a:t>
            </a:r>
            <a:endParaRPr lang="en-US" dirty="0">
              <a:latin typeface="Aptos"/>
            </a:endParaRPr>
          </a:p>
          <a:p>
            <a:pPr lvl="1"/>
            <a:r>
              <a:rPr lang="en-US" sz="2000" dirty="0">
                <a:latin typeface="Aptos"/>
                <a:cs typeface="Arial"/>
              </a:rPr>
              <a:t>Lookup the record MD5 in the </a:t>
            </a:r>
            <a:r>
              <a:rPr lang="en-US" sz="2000" dirty="0" err="1">
                <a:latin typeface="Aptos"/>
                <a:cs typeface="Arial"/>
              </a:rPr>
              <a:t>hashtable</a:t>
            </a:r>
            <a:r>
              <a:rPr lang="en-US" sz="2000" dirty="0">
                <a:latin typeface="Aptos"/>
                <a:cs typeface="Arial"/>
              </a:rPr>
              <a:t>:</a:t>
            </a:r>
            <a:endParaRPr lang="en-US" sz="2000" dirty="0">
              <a:latin typeface="Aptos"/>
            </a:endParaRPr>
          </a:p>
          <a:p>
            <a:pPr lvl="2"/>
            <a:r>
              <a:rPr lang="en-US" dirty="0">
                <a:latin typeface="Aptos"/>
                <a:cs typeface="Arial"/>
              </a:rPr>
              <a:t>if doesn’t exist -&gt; skip it (it is a singleton and it was purged)</a:t>
            </a:r>
            <a:endParaRPr lang="en-US">
              <a:latin typeface="Aptos"/>
            </a:endParaRPr>
          </a:p>
          <a:p>
            <a:pPr lvl="2"/>
            <a:r>
              <a:rPr lang="en-US" dirty="0">
                <a:latin typeface="Aptos"/>
                <a:cs typeface="Arial"/>
              </a:rPr>
              <a:t>If the record block-index matches the </a:t>
            </a:r>
            <a:r>
              <a:rPr lang="en-US" dirty="0" err="1">
                <a:latin typeface="Aptos"/>
                <a:cs typeface="Arial"/>
              </a:rPr>
              <a:t>hashtable</a:t>
            </a:r>
            <a:r>
              <a:rPr lang="en-US" dirty="0">
                <a:latin typeface="Aptos"/>
                <a:cs typeface="Arial"/>
              </a:rPr>
              <a:t> entry -&gt; skip it (it is the SRC object)</a:t>
            </a:r>
            <a:endParaRPr lang="en-US">
              <a:latin typeface="Aptos"/>
            </a:endParaRPr>
          </a:p>
          <a:p>
            <a:pPr lvl="2"/>
            <a:r>
              <a:rPr lang="en-US" dirty="0">
                <a:latin typeface="Aptos"/>
                <a:cs typeface="Arial"/>
              </a:rPr>
              <a:t>All other entries are Dedicated-Manifest-Objects with a valid SRC object</a:t>
            </a:r>
            <a:endParaRPr lang="en-US">
              <a:latin typeface="Aptos"/>
            </a:endParaRPr>
          </a:p>
          <a:p>
            <a:pPr lvl="1"/>
            <a:r>
              <a:rPr lang="en-US" dirty="0">
                <a:cs typeface="Arial"/>
              </a:rPr>
              <a:t>There is an optional SHA256 calculation step which I'm skipping here for the sake of brevity...</a:t>
            </a:r>
            <a:endParaRPr lang="en-US" sz="1100" dirty="0">
              <a:solidFill>
                <a:srgbClr val="0C0D0E"/>
              </a:solidFill>
              <a:ea typeface="+mn-lt"/>
              <a:cs typeface="+mn-lt"/>
            </a:endParaRPr>
          </a:p>
          <a:p>
            <a:pPr lvl="1"/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94046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Step-2: Deduplication (Iteration </a:t>
            </a:r>
            <a:r>
              <a:rPr lang="en-IL" sz="4250"/>
              <a:t>Cont.</a:t>
            </a:r>
            <a:r>
              <a:rPr lang="en-IL" sz="4250" dirty="0"/>
              <a:t>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ptos"/>
                <a:cs typeface="Arial"/>
              </a:rPr>
              <a:t>Use the entry Disk-Block-Index to read the SRC record from disk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Direct read of a single disk block (SSD will help here)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Search for the record in the block looking for its MD5 </a:t>
            </a:r>
          </a:p>
          <a:p>
            <a:r>
              <a:rPr lang="en-US" sz="2400">
                <a:latin typeface="Aptos"/>
                <a:cs typeface="Arial"/>
              </a:rPr>
              <a:t>Increment</a:t>
            </a:r>
            <a:r>
              <a:rPr lang="en-US" sz="2400" dirty="0">
                <a:latin typeface="Aptos"/>
                <a:cs typeface="Arial"/>
              </a:rPr>
              <a:t> the ref-count for all the tail-objects based on the manifest stored in the </a:t>
            </a:r>
            <a:r>
              <a:rPr lang="en-US" sz="2400" dirty="0">
                <a:ea typeface="+mn-lt"/>
                <a:cs typeface="+mn-lt"/>
              </a:rPr>
              <a:t>SRC-Object </a:t>
            </a:r>
            <a:r>
              <a:rPr lang="en-US" sz="2400" dirty="0">
                <a:latin typeface="Aptos"/>
                <a:cs typeface="Arial"/>
              </a:rPr>
              <a:t>disk-record</a:t>
            </a:r>
            <a:r>
              <a:rPr lang="en-US" dirty="0">
                <a:latin typeface="Aptos"/>
                <a:cs typeface="Arial"/>
              </a:rPr>
              <a:t> </a:t>
            </a:r>
          </a:p>
          <a:p>
            <a:pPr lvl="1"/>
            <a:r>
              <a:rPr lang="en-US" sz="2000" dirty="0">
                <a:latin typeface="Aptos"/>
                <a:cs typeface="Arial"/>
              </a:rPr>
              <a:t>If any of the tail objects changed since we created the disk-record abort and rollback any ref-count </a:t>
            </a:r>
            <a:r>
              <a:rPr lang="en-US" sz="2000">
                <a:ea typeface="+mn-lt"/>
                <a:cs typeface="Arial"/>
              </a:rPr>
              <a:t>incrementation</a:t>
            </a:r>
            <a:r>
              <a:rPr lang="en-US" sz="2000" dirty="0">
                <a:ea typeface="+mn-lt"/>
                <a:cs typeface="+mn-lt"/>
              </a:rPr>
              <a:t> </a:t>
            </a:r>
            <a:r>
              <a:rPr lang="en-US" sz="2000">
                <a:latin typeface="Aptos"/>
                <a:cs typeface="Arial"/>
              </a:rPr>
              <a:t>we did</a:t>
            </a:r>
          </a:p>
          <a:p>
            <a:pPr lvl="2"/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ptos"/>
                <a:cs typeface="Arial"/>
              </a:rPr>
              <a:t>Can we trust the names in the manifest to uniquely identify tail objects? </a:t>
            </a:r>
          </a:p>
          <a:p>
            <a:r>
              <a:rPr lang="en-US" sz="2400" dirty="0">
                <a:latin typeface="Aptos"/>
                <a:cs typeface="Arial"/>
              </a:rPr>
              <a:t>Atomically update the TGT head-object:</a:t>
            </a:r>
            <a:endParaRPr lang="en-US" sz="2400">
              <a:latin typeface="Aptos"/>
            </a:endParaRPr>
          </a:p>
          <a:p>
            <a:pPr lvl="1"/>
            <a:r>
              <a:rPr lang="en-US" sz="2000" dirty="0">
                <a:latin typeface="Aptos"/>
                <a:cs typeface="Arial"/>
              </a:rPr>
              <a:t>Verify the MD5/SHA256/version are the same</a:t>
            </a:r>
            <a:endParaRPr lang="en-US" sz="2000">
              <a:latin typeface="Aptos"/>
            </a:endParaRPr>
          </a:p>
          <a:p>
            <a:pPr lvl="2"/>
            <a:r>
              <a:rPr lang="en-US" sz="1600" dirty="0">
                <a:latin typeface="Aptos"/>
                <a:cs typeface="Arial"/>
              </a:rPr>
              <a:t>If not abort the operation and rollback the ref-</a:t>
            </a:r>
            <a:r>
              <a:rPr lang="en-US" sz="1600" err="1">
                <a:latin typeface="Aptos"/>
                <a:cs typeface="Arial"/>
              </a:rPr>
              <a:t>inc</a:t>
            </a:r>
            <a:r>
              <a:rPr lang="en-US" sz="1600" dirty="0">
                <a:latin typeface="Aptos"/>
                <a:cs typeface="Arial"/>
              </a:rPr>
              <a:t> on the SRC tail objects</a:t>
            </a:r>
            <a:endParaRPr lang="en-US" sz="1600">
              <a:latin typeface="Aptos"/>
            </a:endParaRPr>
          </a:p>
          <a:p>
            <a:pPr lvl="1"/>
            <a:r>
              <a:rPr lang="en-US" sz="2000" dirty="0">
                <a:latin typeface="Aptos"/>
                <a:cs typeface="Arial"/>
              </a:rPr>
              <a:t>Overwrite the manifest in the TGT head-object with the one from the SRC-Disk-Record</a:t>
            </a:r>
            <a:endParaRPr lang="en-US" sz="2000">
              <a:latin typeface="Aptos"/>
            </a:endParaRPr>
          </a:p>
          <a:p>
            <a:pPr lvl="1"/>
            <a:r>
              <a:rPr lang="en-US" sz="2000" dirty="0">
                <a:latin typeface="Aptos"/>
                <a:cs typeface="Arial"/>
              </a:rPr>
              <a:t>If all went fine -&gt; send the previous manifest of the TGT for BG-delete</a:t>
            </a:r>
            <a:endParaRPr lang="en-US" sz="2000" dirty="0">
              <a:latin typeface="Aptos"/>
            </a:endParaRPr>
          </a:p>
          <a:p>
            <a:pPr marL="0" indent="0">
              <a:buNone/>
            </a:pPr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97687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Step-2: Deduplication (Iteration </a:t>
            </a:r>
            <a:r>
              <a:rPr lang="en-IL" sz="4250"/>
              <a:t>Cont.</a:t>
            </a:r>
            <a:r>
              <a:rPr lang="en-IL" sz="4250" dirty="0"/>
              <a:t>)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If the SRC Record was marked as Dedicated-Manifest-Object add a Shared-Manifest-Object attribute to its head-object with 8 Bytes hash of the manifest</a:t>
            </a:r>
            <a:endParaRPr lang="en-US" b="1" u="sng" dirty="0"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latin typeface="Aptos"/>
                <a:cs typeface="Arial"/>
              </a:rPr>
              <a:t>The manifest hash will allow scrubber to sanity check </a:t>
            </a:r>
            <a:r>
              <a:rPr lang="en-US" dirty="0" err="1">
                <a:latin typeface="Aptos"/>
                <a:cs typeface="Arial"/>
              </a:rPr>
              <a:t>dedup</a:t>
            </a:r>
          </a:p>
          <a:p>
            <a:r>
              <a:rPr lang="en-US" dirty="0">
                <a:latin typeface="Aptos"/>
                <a:cs typeface="Arial"/>
              </a:rPr>
              <a:t>The </a:t>
            </a:r>
            <a:r>
              <a:rPr lang="en-US" dirty="0">
                <a:ea typeface="+mn-lt"/>
                <a:cs typeface="+mn-lt"/>
              </a:rPr>
              <a:t>Shared-Manifest-Object attribute </a:t>
            </a:r>
            <a:r>
              <a:rPr lang="en-US" dirty="0">
                <a:latin typeface="Aptos"/>
                <a:cs typeface="Arial"/>
              </a:rPr>
              <a:t>will be used to identify the Object as being a part of a </a:t>
            </a:r>
            <a:r>
              <a:rPr lang="en-US" dirty="0" err="1">
                <a:latin typeface="Aptos"/>
                <a:cs typeface="Arial"/>
              </a:rPr>
              <a:t>dedup</a:t>
            </a:r>
            <a:endParaRPr lang="en-US">
              <a:latin typeface="Aptos"/>
              <a:cs typeface="Arial"/>
            </a:endParaRPr>
          </a:p>
          <a:p>
            <a:r>
              <a:rPr lang="en-US" dirty="0">
                <a:latin typeface="Aptos"/>
                <a:cs typeface="Arial"/>
              </a:rPr>
              <a:t>It will prevent us from attempting to </a:t>
            </a:r>
            <a:r>
              <a:rPr lang="en-US" err="1">
                <a:latin typeface="Aptos"/>
                <a:cs typeface="Arial"/>
              </a:rPr>
              <a:t>dedup</a:t>
            </a:r>
            <a:r>
              <a:rPr lang="en-US" dirty="0">
                <a:latin typeface="Aptos"/>
                <a:cs typeface="Arial"/>
              </a:rPr>
              <a:t> it again</a:t>
            </a:r>
          </a:p>
          <a:p>
            <a:r>
              <a:rPr lang="en-US" dirty="0">
                <a:latin typeface="Aptos"/>
                <a:cs typeface="Arial"/>
              </a:rPr>
              <a:t>We will always choose a S</a:t>
            </a:r>
            <a:r>
              <a:rPr lang="en-US" dirty="0">
                <a:ea typeface="+mn-lt"/>
                <a:cs typeface="+mn-lt"/>
              </a:rPr>
              <a:t>hared-Manifest-Object as SRC for </a:t>
            </a:r>
            <a:r>
              <a:rPr lang="en-US" dirty="0" err="1">
                <a:ea typeface="+mn-lt"/>
                <a:cs typeface="+mn-lt"/>
              </a:rPr>
              <a:t>dedup</a:t>
            </a:r>
            <a:r>
              <a:rPr lang="en-US" dirty="0">
                <a:ea typeface="+mn-lt"/>
                <a:cs typeface="+mn-lt"/>
              </a:rPr>
              <a:t> to make sure all duplications share the same tail objects </a:t>
            </a:r>
          </a:p>
          <a:p>
            <a:endParaRPr lang="en-US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2594390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/>
              <a:t>Division of Labor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Divide the work between all available </a:t>
            </a:r>
            <a:r>
              <a:rPr lang="en-US" err="1">
                <a:latin typeface="Aptos"/>
                <a:cs typeface="Arial"/>
              </a:rPr>
              <a:t>rgw</a:t>
            </a:r>
            <a:r>
              <a:rPr lang="en-US" dirty="0">
                <a:latin typeface="Aptos"/>
                <a:cs typeface="Arial"/>
              </a:rPr>
              <a:t> members</a:t>
            </a:r>
          </a:p>
          <a:p>
            <a:r>
              <a:rPr lang="en-US" dirty="0">
                <a:latin typeface="Aptos"/>
                <a:cs typeface="Arial"/>
              </a:rPr>
              <a:t>Use double sharding</a:t>
            </a:r>
          </a:p>
          <a:p>
            <a:pPr lvl="1"/>
            <a:r>
              <a:rPr lang="en-US" dirty="0">
                <a:latin typeface="Aptos"/>
                <a:cs typeface="Arial"/>
              </a:rPr>
              <a:t>Ingress sharding by S3 object-name (N)</a:t>
            </a:r>
          </a:p>
          <a:p>
            <a:pPr lvl="1"/>
            <a:r>
              <a:rPr lang="en-US" dirty="0">
                <a:latin typeface="Aptos"/>
                <a:cs typeface="Arial"/>
              </a:rPr>
              <a:t>Egress sharding by MD5 hash (</a:t>
            </a:r>
            <a:r>
              <a:rPr lang="en-US" b="1" dirty="0">
                <a:latin typeface="Aptos"/>
                <a:cs typeface="Arial"/>
              </a:rPr>
              <a:t>M</a:t>
            </a:r>
            <a:r>
              <a:rPr lang="en-US" dirty="0">
                <a:latin typeface="Aptos"/>
                <a:cs typeface="Arial"/>
              </a:rPr>
              <a:t>)</a:t>
            </a:r>
          </a:p>
          <a:p>
            <a:r>
              <a:rPr lang="en-US" dirty="0">
                <a:latin typeface="Aptos"/>
                <a:cs typeface="Arial"/>
              </a:rPr>
              <a:t>Work will be done from a periodical BG Task</a:t>
            </a:r>
          </a:p>
          <a:p>
            <a:r>
              <a:rPr lang="en-US" dirty="0">
                <a:latin typeface="Aptos"/>
                <a:cs typeface="Arial"/>
              </a:rPr>
              <a:t>The work is incremental with each cycle improving upon the previous cycles</a:t>
            </a:r>
          </a:p>
          <a:p>
            <a:r>
              <a:rPr lang="en-US" dirty="0">
                <a:latin typeface="Aptos"/>
                <a:cs typeface="Arial"/>
              </a:rPr>
              <a:t>Loosing </a:t>
            </a:r>
            <a:r>
              <a:rPr lang="en-US" err="1">
                <a:latin typeface="Aptos"/>
                <a:cs typeface="Arial"/>
              </a:rPr>
              <a:t>rgw</a:t>
            </a:r>
            <a:r>
              <a:rPr lang="en-US" dirty="0">
                <a:latin typeface="Aptos"/>
                <a:cs typeface="Arial"/>
              </a:rPr>
              <a:t> members will only affect their assigned work (we will keep duplicated data longer) and won't affect currentness </a:t>
            </a:r>
          </a:p>
          <a:p>
            <a:pPr lvl="1"/>
            <a:r>
              <a:rPr lang="en-US" dirty="0">
                <a:cs typeface="Arial"/>
              </a:rPr>
              <a:t>No need for a recovery model in case a </a:t>
            </a:r>
            <a:r>
              <a:rPr lang="en-US" err="1">
                <a:cs typeface="Arial"/>
              </a:rPr>
              <a:t>rgw</a:t>
            </a:r>
            <a:r>
              <a:rPr lang="en-US" dirty="0">
                <a:cs typeface="Arial"/>
              </a:rPr>
              <a:t> member disconnects</a:t>
            </a:r>
          </a:p>
          <a:p>
            <a:pPr lvl="1"/>
            <a:endParaRPr lang="en-US" sz="2000">
              <a:cs typeface="Arial"/>
            </a:endParaRPr>
          </a:p>
          <a:p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554447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/>
              <a:t>Division of Labor - Ingress</a:t>
            </a:r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Ingress sharding divides the object-names space between </a:t>
            </a:r>
            <a:r>
              <a:rPr lang="en-US" dirty="0" err="1">
                <a:cs typeface="Arial"/>
              </a:rPr>
              <a:t>rgw</a:t>
            </a:r>
            <a:r>
              <a:rPr lang="en-US" dirty="0">
                <a:cs typeface="Arial"/>
              </a:rPr>
              <a:t> members so attributes for a given S3-Object will be read once</a:t>
            </a:r>
          </a:p>
          <a:p>
            <a:r>
              <a:rPr lang="en-US" dirty="0">
                <a:cs typeface="Arial"/>
              </a:rPr>
              <a:t>Ideal Ingress sharding should match the </a:t>
            </a:r>
            <a:r>
              <a:rPr lang="en-US" dirty="0" err="1">
                <a:cs typeface="Arial"/>
              </a:rPr>
              <a:t>rgw</a:t>
            </a:r>
            <a:r>
              <a:rPr lang="en-US" dirty="0">
                <a:cs typeface="Arial"/>
              </a:rPr>
              <a:t> members count</a:t>
            </a:r>
            <a:endParaRPr lang="en-US"/>
          </a:p>
          <a:p>
            <a:pPr lvl="1"/>
            <a:r>
              <a:rPr lang="en-US" sz="2000" dirty="0">
                <a:cs typeface="Arial"/>
              </a:rPr>
              <a:t>Could be done by querying the MNG or running a quick sync step between rgw members</a:t>
            </a:r>
          </a:p>
          <a:p>
            <a:pPr lvl="1"/>
            <a:r>
              <a:rPr lang="en-US" sz="2000" dirty="0">
                <a:cs typeface="Arial"/>
              </a:rPr>
              <a:t>Balanced and efficient, but goes against the </a:t>
            </a:r>
            <a:r>
              <a:rPr lang="en-US" sz="2000" err="1">
                <a:cs typeface="Arial"/>
              </a:rPr>
              <a:t>rgw</a:t>
            </a:r>
            <a:r>
              <a:rPr lang="en-US" sz="2000" dirty="0">
                <a:cs typeface="Arial"/>
              </a:rPr>
              <a:t> independency model</a:t>
            </a:r>
          </a:p>
          <a:p>
            <a:pPr lvl="1"/>
            <a:r>
              <a:rPr lang="en-US" sz="2000" dirty="0">
                <a:ea typeface="+mn-lt"/>
                <a:cs typeface="+mn-lt"/>
              </a:rPr>
              <a:t>Vulnerable to members disconnects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r>
              <a:rPr lang="en-US" dirty="0">
                <a:ea typeface="+mn-lt"/>
                <a:cs typeface="+mn-lt"/>
              </a:rPr>
              <a:t>Simple Ingress sharding</a:t>
            </a:r>
            <a:r>
              <a:rPr lang="en-US" dirty="0">
                <a:cs typeface="Arial"/>
              </a:rPr>
              <a:t> will use high shard-count (128/256...) and </a:t>
            </a:r>
            <a:r>
              <a:rPr lang="en-US" dirty="0" err="1">
                <a:cs typeface="Arial"/>
              </a:rPr>
              <a:t>rgw</a:t>
            </a:r>
            <a:r>
              <a:rPr lang="en-US" dirty="0">
                <a:cs typeface="Arial"/>
              </a:rPr>
              <a:t> members will grab one shard after another</a:t>
            </a:r>
          </a:p>
          <a:p>
            <a:pPr lvl="1"/>
            <a:r>
              <a:rPr lang="en-US" sz="2000" dirty="0">
                <a:cs typeface="Arial"/>
              </a:rPr>
              <a:t>Robust model, but can be unbalance unless the units are small enough</a:t>
            </a:r>
          </a:p>
          <a:p>
            <a:pPr lvl="1"/>
            <a:r>
              <a:rPr lang="en-US" sz="2000" dirty="0">
                <a:cs typeface="Arial"/>
              </a:rPr>
              <a:t>Requires </a:t>
            </a:r>
            <a:r>
              <a:rPr lang="en-US" sz="2000" err="1">
                <a:cs typeface="Arial"/>
              </a:rPr>
              <a:t>rgw</a:t>
            </a:r>
            <a:r>
              <a:rPr lang="en-US" sz="2000" dirty="0">
                <a:cs typeface="Arial"/>
              </a:rPr>
              <a:t> to perform multiple bucket listing (once per-shard)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1600" dirty="0">
                <a:cs typeface="Arial"/>
              </a:rPr>
              <a:t>List by shard to see only your shard objects!</a:t>
            </a:r>
          </a:p>
          <a:p>
            <a:pPr lvl="1"/>
            <a:endParaRPr lang="en-US" sz="2000">
              <a:cs typeface="Arial"/>
            </a:endParaRPr>
          </a:p>
          <a:p>
            <a:pPr lvl="1"/>
            <a:endParaRPr lang="en-US" sz="2000">
              <a:cs typeface="Arial"/>
            </a:endParaRPr>
          </a:p>
          <a:p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721520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IL" sz="4250" dirty="0"/>
              <a:t>Division of Labor - Egress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/>
                <a:cs typeface="Arial"/>
              </a:rPr>
              <a:t>Egress sharding produce standalone MD5 units which can be process independently</a:t>
            </a:r>
          </a:p>
          <a:p>
            <a:pPr lvl="1"/>
            <a:r>
              <a:rPr lang="en-US" dirty="0">
                <a:latin typeface="Aptos"/>
                <a:cs typeface="Arial"/>
              </a:rPr>
              <a:t>All instances of a given MD5 will go to the same shard</a:t>
            </a:r>
          </a:p>
          <a:p>
            <a:pPr lvl="1"/>
            <a:r>
              <a:rPr lang="en-US" dirty="0">
                <a:latin typeface="Aptos"/>
                <a:cs typeface="Arial"/>
              </a:rPr>
              <a:t>This allows identifying all duplicates of a given S3-Object using only information from a single shard</a:t>
            </a:r>
          </a:p>
          <a:p>
            <a:r>
              <a:rPr lang="en-US" dirty="0">
                <a:latin typeface="Aptos"/>
                <a:cs typeface="Arial"/>
              </a:rPr>
              <a:t>Each unit should have similar count of unique MD5 hashed</a:t>
            </a:r>
          </a:p>
          <a:p>
            <a:pPr lvl="1"/>
            <a:r>
              <a:rPr lang="en-US" dirty="0">
                <a:latin typeface="Aptos"/>
                <a:cs typeface="Arial"/>
              </a:rPr>
              <a:t>A simple division works due to uniform distribution of MD5 hashes </a:t>
            </a:r>
          </a:p>
          <a:p>
            <a:r>
              <a:rPr lang="en-US" dirty="0">
                <a:latin typeface="Aptos"/>
                <a:cs typeface="Arial"/>
              </a:rPr>
              <a:t>Each unique MD5 will be mapped to a single table entry</a:t>
            </a:r>
            <a:endParaRPr lang="en-US">
              <a:latin typeface="Aptos"/>
            </a:endParaRPr>
          </a:p>
          <a:p>
            <a:pPr lvl="1"/>
            <a:r>
              <a:rPr lang="en-US" dirty="0">
                <a:latin typeface="Aptos"/>
                <a:cs typeface="Arial"/>
              </a:rPr>
              <a:t>Entry size is about 32 Bytes</a:t>
            </a:r>
          </a:p>
          <a:p>
            <a:pPr lvl="1"/>
            <a:r>
              <a:rPr lang="en-US" dirty="0">
                <a:latin typeface="Aptos"/>
                <a:cs typeface="Arial"/>
              </a:rPr>
              <a:t>All entries should fit in memory of a single </a:t>
            </a:r>
            <a:r>
              <a:rPr lang="en-US" err="1">
                <a:latin typeface="Aptos"/>
                <a:cs typeface="Arial"/>
              </a:rPr>
              <a:t>rgw</a:t>
            </a:r>
            <a:r>
              <a:rPr lang="en-US" dirty="0">
                <a:latin typeface="Aptos"/>
                <a:cs typeface="Arial"/>
              </a:rPr>
              <a:t> member </a:t>
            </a:r>
          </a:p>
          <a:p>
            <a:pPr lvl="1"/>
            <a:r>
              <a:rPr lang="en-US" dirty="0">
                <a:latin typeface="Aptos"/>
                <a:cs typeface="Arial"/>
              </a:rPr>
              <a:t>16M entries will consume about 1GB or RAM</a:t>
            </a:r>
          </a:p>
          <a:p>
            <a:endParaRPr lang="en-US" dirty="0">
              <a:latin typeface="Aptos"/>
              <a:cs typeface="Arial"/>
            </a:endParaRPr>
          </a:p>
          <a:p>
            <a:pPr lvl="1"/>
            <a:endParaRPr lang="en-US" sz="2000" dirty="0">
              <a:latin typeface="Aptos"/>
              <a:cs typeface="Arial"/>
            </a:endParaRPr>
          </a:p>
          <a:p>
            <a:endParaRPr lang="en-US" dirty="0"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75822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99FB5-6F03-023D-EBCC-BBF509A8C3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Ceph Storage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14DD28F-2465-89BD-08EB-BE6B96D6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0153"/>
            <a:ext cx="10515600" cy="1095506"/>
          </a:xfrm>
        </p:spPr>
        <p:txBody>
          <a:bodyPr>
            <a:normAutofit/>
          </a:bodyPr>
          <a:lstStyle/>
          <a:p>
            <a:r>
              <a:rPr lang="en-US" sz="4250" dirty="0"/>
              <a:t>Questions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3802DA-84E8-39CC-CAC1-C1F379094AFF}"/>
              </a:ext>
            </a:extLst>
          </p:cNvPr>
          <p:cNvSpPr txBox="1">
            <a:spLocks/>
          </p:cNvSpPr>
          <p:nvPr/>
        </p:nvSpPr>
        <p:spPr>
          <a:xfrm>
            <a:off x="838200" y="1715254"/>
            <a:ext cx="10411095" cy="451109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accent1"/>
                </a:solidFill>
                <a:ea typeface="+mn-lt"/>
                <a:cs typeface="+mn-lt"/>
              </a:rPr>
              <a:t>For detailed design:</a:t>
            </a:r>
            <a:endParaRPr lang="en-US" sz="18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1"/>
                </a:solidFill>
                <a:ea typeface="+mn-lt"/>
                <a:cs typeface="+mn-lt"/>
                <a:hlinkClick r:id="rId3"/>
              </a:rPr>
              <a:t>https://docs.google.com/document/d/152VyCTR2NlZ6ongbe6-CJfP4qxr1_zH83FB_WukWD7c/edit</a:t>
            </a:r>
            <a:endParaRPr lang="en-US" sz="1800">
              <a:ea typeface="+mn-lt"/>
              <a:cs typeface="+mn-lt"/>
            </a:endParaRPr>
          </a:p>
          <a:p>
            <a:pPr marL="0" indent="0">
              <a:buNone/>
            </a:pPr>
            <a:endParaRPr lang="en-US" dirty="0">
              <a:latin typeface="Aptos"/>
              <a:cs typeface="Arial"/>
            </a:endParaRPr>
          </a:p>
          <a:p>
            <a:pPr lvl="1"/>
            <a:endParaRPr lang="en-US" sz="2000" dirty="0">
              <a:latin typeface="Aptos"/>
              <a:cs typeface="Arial"/>
            </a:endParaRPr>
          </a:p>
          <a:p>
            <a:endParaRPr lang="en-US" dirty="0"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496140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18525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RGW Deduplication  </vt:lpstr>
      <vt:lpstr>Follow Server-Side Copy model</vt:lpstr>
      <vt:lpstr>Existing Server-Side Copy - Limitations</vt:lpstr>
      <vt:lpstr>Changes to Server-Side Copy Model</vt:lpstr>
      <vt:lpstr>Changes to Server-Side Copy Model (Cont)</vt:lpstr>
      <vt:lpstr>Step-0: Preparation (Ingress)</vt:lpstr>
      <vt:lpstr>Step-0: Preparation (Egress)</vt:lpstr>
      <vt:lpstr>Step-1: Table Construction</vt:lpstr>
      <vt:lpstr>Step-1: Table Construction (Cont.)</vt:lpstr>
      <vt:lpstr>Step-1: Table Construction (Cont.)</vt:lpstr>
      <vt:lpstr>Step-2: Deduplication</vt:lpstr>
      <vt:lpstr>Step-2: Deduplication (Iteration Cont.)</vt:lpstr>
      <vt:lpstr>Step-2: Deduplication (Iteration Cont.)</vt:lpstr>
      <vt:lpstr>Division of Labor</vt:lpstr>
      <vt:lpstr>Division of Labor - Ingress</vt:lpstr>
      <vt:lpstr>Division of Labor - Egress</vt:lpstr>
      <vt:lpstr>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Ceph Data Deduplication  </dc:title>
  <dc:creator>Gabriel BenHanokh</dc:creator>
  <cp:revision>1457</cp:revision>
  <dcterms:created xsi:type="dcterms:W3CDTF">2024-02-26T10:52:04Z</dcterms:created>
  <dcterms:modified xsi:type="dcterms:W3CDTF">2024-05-22T17:09:22Z</dcterms:modified>
</cp:coreProperties>
</file>